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embeddedFontLst>
    <p:embeddedFont>
      <p:font typeface="Montserrat"/>
      <p:regular r:id="rId58"/>
      <p:bold r:id="rId59"/>
      <p:italic r:id="rId60"/>
      <p:boldItalic r:id="rId61"/>
    </p:embeddedFont>
    <p:embeddedFont>
      <p:font typeface="Helvetica Neue"/>
      <p:regular r:id="rId62"/>
      <p:bold r:id="rId63"/>
      <p:italic r:id="rId64"/>
      <p:boldItalic r:id="rId65"/>
    </p:embeddedFont>
    <p:embeddedFont>
      <p:font typeface="Roboto Mono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103143F-A1A1-4A8B-864B-79C85DA41C25}">
  <a:tblStyle styleId="{1103143F-A1A1-4A8B-864B-79C85DA41C2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font" Target="fonts/HelveticaNeue-bold.fntdata"/><Relationship Id="rId21" Type="http://schemas.openxmlformats.org/officeDocument/2006/relationships/slide" Target="slides/slide15.xml"/><Relationship Id="rId68" Type="http://schemas.openxmlformats.org/officeDocument/2006/relationships/font" Target="fonts/RobotoMono-italic.fntdata"/><Relationship Id="rId7" Type="http://schemas.openxmlformats.org/officeDocument/2006/relationships/slide" Target="slides/slide1.xml"/><Relationship Id="rId71" Type="http://schemas.openxmlformats.org/officeDocument/2006/relationships/customXml" Target="../customXml/item2.xml"/><Relationship Id="rId2" Type="http://schemas.openxmlformats.org/officeDocument/2006/relationships/viewProps" Target="viewProps.xml"/><Relationship Id="rId29" Type="http://schemas.openxmlformats.org/officeDocument/2006/relationships/slide" Target="slides/slide23.xml"/><Relationship Id="rId16" Type="http://schemas.openxmlformats.org/officeDocument/2006/relationships/slide" Target="slides/slide10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66" Type="http://schemas.openxmlformats.org/officeDocument/2006/relationships/font" Target="fonts/RobotoMono-regular.fntdata"/><Relationship Id="rId24" Type="http://schemas.openxmlformats.org/officeDocument/2006/relationships/slide" Target="slides/slide18.xml"/><Relationship Id="rId53" Type="http://schemas.openxmlformats.org/officeDocument/2006/relationships/slide" Target="slides/slide47.xml"/><Relationship Id="rId11" Type="http://schemas.openxmlformats.org/officeDocument/2006/relationships/slide" Target="slides/slide5.xml"/><Relationship Id="rId58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61" Type="http://schemas.openxmlformats.org/officeDocument/2006/relationships/font" Target="fonts/Montserrat-boldItalic.fntdata"/><Relationship Id="rId19" Type="http://schemas.openxmlformats.org/officeDocument/2006/relationships/slide" Target="slides/slide13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64" Type="http://schemas.openxmlformats.org/officeDocument/2006/relationships/font" Target="fonts/HelveticaNeue-italic.fntdata"/><Relationship Id="rId22" Type="http://schemas.openxmlformats.org/officeDocument/2006/relationships/slide" Target="slides/slide16.xml"/><Relationship Id="rId69" Type="http://schemas.openxmlformats.org/officeDocument/2006/relationships/font" Target="fonts/RobotoMono-boldItalic.fntdata"/><Relationship Id="rId27" Type="http://schemas.openxmlformats.org/officeDocument/2006/relationships/slide" Target="slides/slide21.xml"/><Relationship Id="rId56" Type="http://schemas.openxmlformats.org/officeDocument/2006/relationships/slide" Target="slides/slide50.xml"/><Relationship Id="rId14" Type="http://schemas.openxmlformats.org/officeDocument/2006/relationships/slide" Target="slides/slide8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customXml" Target="../customXml/item3.xml"/><Relationship Id="rId3" Type="http://schemas.openxmlformats.org/officeDocument/2006/relationships/presProps" Target="presProps.xml"/><Relationship Id="rId46" Type="http://schemas.openxmlformats.org/officeDocument/2006/relationships/slide" Target="slides/slide40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67" Type="http://schemas.openxmlformats.org/officeDocument/2006/relationships/font" Target="fonts/RobotoMono-bold.fntdata"/><Relationship Id="rId25" Type="http://schemas.openxmlformats.org/officeDocument/2006/relationships/slide" Target="slides/slide19.xml"/><Relationship Id="rId12" Type="http://schemas.openxmlformats.org/officeDocument/2006/relationships/slide" Target="slides/slide6.xml"/><Relationship Id="rId59" Type="http://schemas.openxmlformats.org/officeDocument/2006/relationships/font" Target="fonts/Montserrat-bold.fntdata"/><Relationship Id="rId17" Type="http://schemas.openxmlformats.org/officeDocument/2006/relationships/slide" Target="slides/slide11.xml"/><Relationship Id="rId41" Type="http://schemas.openxmlformats.org/officeDocument/2006/relationships/slide" Target="slides/slide35.xml"/><Relationship Id="rId62" Type="http://schemas.openxmlformats.org/officeDocument/2006/relationships/font" Target="fonts/HelveticaNeue-regular.fntdata"/><Relationship Id="rId20" Type="http://schemas.openxmlformats.org/officeDocument/2006/relationships/slide" Target="slides/slide14.xml"/><Relationship Id="rId54" Type="http://schemas.openxmlformats.org/officeDocument/2006/relationships/slide" Target="slides/slide48.xml"/><Relationship Id="rId70" Type="http://schemas.openxmlformats.org/officeDocument/2006/relationships/customXml" Target="../customXml/item1.xml"/><Relationship Id="rId1" Type="http://schemas.openxmlformats.org/officeDocument/2006/relationships/theme" Target="theme/theme1.xml"/><Relationship Id="rId6" Type="http://schemas.openxmlformats.org/officeDocument/2006/relationships/notesMaster" Target="notesMasters/notesMaster1.xml"/><Relationship Id="rId49" Type="http://schemas.openxmlformats.org/officeDocument/2006/relationships/slide" Target="slides/slide43.xml"/><Relationship Id="rId36" Type="http://schemas.openxmlformats.org/officeDocument/2006/relationships/slide" Target="slides/slide30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57" Type="http://schemas.openxmlformats.org/officeDocument/2006/relationships/slide" Target="slides/slide51.xml"/><Relationship Id="rId15" Type="http://schemas.openxmlformats.org/officeDocument/2006/relationships/slide" Target="slides/slide9.xml"/><Relationship Id="rId44" Type="http://schemas.openxmlformats.org/officeDocument/2006/relationships/slide" Target="slides/slide38.xml"/><Relationship Id="rId31" Type="http://schemas.openxmlformats.org/officeDocument/2006/relationships/slide" Target="slides/slide25.xml"/><Relationship Id="rId65" Type="http://schemas.openxmlformats.org/officeDocument/2006/relationships/font" Target="fonts/HelveticaNeue-boldItalic.fntdata"/><Relationship Id="rId60" Type="http://schemas.openxmlformats.org/officeDocument/2006/relationships/font" Target="fonts/Montserrat-italic.fntdata"/><Relationship Id="rId52" Type="http://schemas.openxmlformats.org/officeDocument/2006/relationships/slide" Target="slides/slide46.xml"/><Relationship Id="rId10" Type="http://schemas.openxmlformats.org/officeDocument/2006/relationships/slide" Target="slides/slide4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39" Type="http://schemas.openxmlformats.org/officeDocument/2006/relationships/slide" Target="slides/slide3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0b0604e8e_0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1e0b0604e8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0b0604e8e_0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e0b0604e8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ULA">
  <p:cSld name="TITLE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5" y="3883050"/>
            <a:ext cx="732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311650" y="1174250"/>
            <a:ext cx="7324500" cy="26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 b="1" sz="36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311705" y="613975"/>
            <a:ext cx="732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800"/>
              <a:buNone/>
              <a:defRPr b="1"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_1">
    <p:bg>
      <p:bgPr>
        <a:solidFill>
          <a:srgbClr val="E7FAD3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 b="1" sz="36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9pPr>
          </a:lstStyle>
          <a:p/>
        </p:txBody>
      </p:sp>
      <p:sp>
        <p:nvSpPr>
          <p:cNvPr id="46" name="Google Shape;46;p11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" type="subTitle"/>
          </p:nvPr>
        </p:nvSpPr>
        <p:spPr>
          <a:xfrm>
            <a:off x="1828275" y="3510875"/>
            <a:ext cx="69570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type="title"/>
          </p:nvPr>
        </p:nvSpPr>
        <p:spPr>
          <a:xfrm>
            <a:off x="1828225" y="392875"/>
            <a:ext cx="6957000" cy="30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 b="1" sz="36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9pPr>
          </a:lstStyle>
          <a:p/>
        </p:txBody>
      </p:sp>
      <p:sp>
        <p:nvSpPr>
          <p:cNvPr id="50" name="Google Shape;50;p12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2">
    <p:bg>
      <p:bgPr>
        <a:solidFill>
          <a:srgbClr val="EAEEF0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1828275" y="3510875"/>
            <a:ext cx="69570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1828225" y="392875"/>
            <a:ext cx="6957000" cy="30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 b="1" sz="3600">
                <a:solidFill>
                  <a:srgbClr val="20212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bg>
      <p:bgPr>
        <a:solidFill>
          <a:srgbClr val="E7FAD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1828275" y="3510875"/>
            <a:ext cx="69570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1828225" y="392875"/>
            <a:ext cx="6957000" cy="30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 b="1" sz="36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rgbClr val="EAEEF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311700" y="1256050"/>
            <a:ext cx="38772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2" type="subTitle"/>
          </p:nvPr>
        </p:nvSpPr>
        <p:spPr>
          <a:xfrm>
            <a:off x="4266850" y="1256050"/>
            <a:ext cx="38772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+ image">
  <p:cSld name="TITLE_AND_TWO_COLUMNS_1">
    <p:bg>
      <p:bgPr>
        <a:solidFill>
          <a:srgbClr val="EAEEF0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311700" y="1256050"/>
            <a:ext cx="38772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rgbClr val="EAEEF0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 1">
  <p:cSld name="TITLE_ONLY_1">
    <p:bg>
      <p:bgPr>
        <a:solidFill>
          <a:srgbClr val="E7FAD3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rgbClr val="EAEEF0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idx="1" type="subTitle"/>
          </p:nvPr>
        </p:nvSpPr>
        <p:spPr>
          <a:xfrm>
            <a:off x="311700" y="12560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/>
          <p:nvPr/>
        </p:nvSpPr>
        <p:spPr>
          <a:xfrm>
            <a:off x="0" y="-6300"/>
            <a:ext cx="25827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0"/>
          <p:cNvSpPr txBox="1"/>
          <p:nvPr>
            <p:ph type="title"/>
          </p:nvPr>
        </p:nvSpPr>
        <p:spPr>
          <a:xfrm>
            <a:off x="3085425" y="392875"/>
            <a:ext cx="5809800" cy="41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/>
        </p:nvSpPr>
        <p:spPr>
          <a:xfrm>
            <a:off x="238150" y="2263950"/>
            <a:ext cx="229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bg>
      <p:bgPr>
        <a:solidFill>
          <a:srgbClr val="E7FAD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10800000">
            <a:off x="4572000" y="0"/>
            <a:ext cx="4572000" cy="5143500"/>
          </a:xfrm>
          <a:prstGeom prst="round1Rect">
            <a:avLst>
              <a:gd fmla="val 2332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3100" y="419300"/>
            <a:ext cx="3727800" cy="30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 b="1" sz="36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483100" y="3517450"/>
            <a:ext cx="37278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2" type="subTitle"/>
          </p:nvPr>
        </p:nvSpPr>
        <p:spPr>
          <a:xfrm>
            <a:off x="4919400" y="431150"/>
            <a:ext cx="3975900" cy="4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MAIN_POINT_1">
    <p:bg>
      <p:bgPr>
        <a:solidFill>
          <a:srgbClr val="E7FAD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/>
          <p:nvPr/>
        </p:nvSpPr>
        <p:spPr>
          <a:xfrm>
            <a:off x="0" y="-6300"/>
            <a:ext cx="25827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1"/>
          <p:cNvSpPr txBox="1"/>
          <p:nvPr>
            <p:ph type="title"/>
          </p:nvPr>
        </p:nvSpPr>
        <p:spPr>
          <a:xfrm>
            <a:off x="3085425" y="392875"/>
            <a:ext cx="5809800" cy="41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/>
        </p:nvSpPr>
        <p:spPr>
          <a:xfrm>
            <a:off x="238150" y="2263950"/>
            <a:ext cx="229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3">
  <p:cSld name="MAIN_POINT_1_1">
    <p:bg>
      <p:bgPr>
        <a:solidFill>
          <a:srgbClr val="EAEEF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/>
          <p:nvPr/>
        </p:nvSpPr>
        <p:spPr>
          <a:xfrm>
            <a:off x="0" y="-6300"/>
            <a:ext cx="25827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"/>
          <p:cNvSpPr txBox="1"/>
          <p:nvPr>
            <p:ph type="title"/>
          </p:nvPr>
        </p:nvSpPr>
        <p:spPr>
          <a:xfrm>
            <a:off x="3085425" y="392875"/>
            <a:ext cx="5809800" cy="41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/>
        </p:nvSpPr>
        <p:spPr>
          <a:xfrm>
            <a:off x="238150" y="2263950"/>
            <a:ext cx="229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/>
          <p:nvPr/>
        </p:nvSpPr>
        <p:spPr>
          <a:xfrm rot="10800000">
            <a:off x="5168100" y="-125"/>
            <a:ext cx="39759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3"/>
          <p:cNvSpPr txBox="1"/>
          <p:nvPr>
            <p:ph type="title"/>
          </p:nvPr>
        </p:nvSpPr>
        <p:spPr>
          <a:xfrm>
            <a:off x="483100" y="419300"/>
            <a:ext cx="3727800" cy="30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 b="1" sz="36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9pPr>
          </a:lstStyle>
          <a:p/>
        </p:txBody>
      </p:sp>
      <p:sp>
        <p:nvSpPr>
          <p:cNvPr id="93" name="Google Shape;93;p23"/>
          <p:cNvSpPr txBox="1"/>
          <p:nvPr>
            <p:ph idx="1" type="subTitle"/>
          </p:nvPr>
        </p:nvSpPr>
        <p:spPr>
          <a:xfrm>
            <a:off x="483100" y="3517450"/>
            <a:ext cx="37278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2" type="subTitle"/>
          </p:nvPr>
        </p:nvSpPr>
        <p:spPr>
          <a:xfrm>
            <a:off x="5401700" y="431150"/>
            <a:ext cx="3493500" cy="4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E7FAD3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/>
          <p:nvPr/>
        </p:nvSpPr>
        <p:spPr>
          <a:xfrm rot="10800000">
            <a:off x="4726500" y="-125"/>
            <a:ext cx="44175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4"/>
          <p:cNvSpPr txBox="1"/>
          <p:nvPr>
            <p:ph hasCustomPrompt="1" type="title"/>
          </p:nvPr>
        </p:nvSpPr>
        <p:spPr>
          <a:xfrm>
            <a:off x="413600" y="1589875"/>
            <a:ext cx="3737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2000"/>
              <a:buNone/>
              <a:defRPr b="1" sz="12000">
                <a:solidFill>
                  <a:srgbClr val="46535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24"/>
          <p:cNvSpPr txBox="1"/>
          <p:nvPr>
            <p:ph idx="1" type="subTitle"/>
          </p:nvPr>
        </p:nvSpPr>
        <p:spPr>
          <a:xfrm>
            <a:off x="4919400" y="431150"/>
            <a:ext cx="3975900" cy="4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4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1">
    <p:bg>
      <p:bgPr>
        <a:solidFill>
          <a:srgbClr val="EAEEF0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>
  <p:cSld name="BLANK_1_1">
    <p:bg>
      <p:bgPr>
        <a:solidFill>
          <a:srgbClr val="EAEEF0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0775" y="4610450"/>
            <a:ext cx="1514501" cy="2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2">
  <p:cSld name="SECTION_TITLE_AND_DESCRIPTION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/>
          <p:nvPr/>
        </p:nvSpPr>
        <p:spPr>
          <a:xfrm>
            <a:off x="5168100" y="-125"/>
            <a:ext cx="3975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8"/>
          <p:cNvSpPr txBox="1"/>
          <p:nvPr>
            <p:ph type="title"/>
          </p:nvPr>
        </p:nvSpPr>
        <p:spPr>
          <a:xfrm>
            <a:off x="483100" y="419300"/>
            <a:ext cx="3727800" cy="30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600">
                <a:solidFill>
                  <a:srgbClr val="FE7E0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8"/>
          <p:cNvSpPr txBox="1"/>
          <p:nvPr>
            <p:ph idx="1" type="subTitle"/>
          </p:nvPr>
        </p:nvSpPr>
        <p:spPr>
          <a:xfrm>
            <a:off x="483100" y="3517450"/>
            <a:ext cx="37278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8"/>
          <p:cNvSpPr txBox="1"/>
          <p:nvPr>
            <p:ph idx="2" type="subTitle"/>
          </p:nvPr>
        </p:nvSpPr>
        <p:spPr>
          <a:xfrm>
            <a:off x="5401700" y="431150"/>
            <a:ext cx="3493500" cy="4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2" name="Google Shape;11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38725" y="4685050"/>
            <a:ext cx="1356499" cy="2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E7FAD3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 b="1" sz="3600">
                <a:solidFill>
                  <a:srgbClr val="20212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bg>
      <p:bgPr>
        <a:solidFill>
          <a:srgbClr val="EAEEF0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311700" y="12560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use">
  <p:cSld name="MAIN_POINT_1_1_1">
    <p:bg>
      <p:bgPr>
        <a:solidFill>
          <a:srgbClr val="EAEEF0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-6300"/>
            <a:ext cx="25827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3085425" y="392875"/>
            <a:ext cx="5809800" cy="41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/>
        </p:nvSpPr>
        <p:spPr>
          <a:xfrm>
            <a:off x="238150" y="2263950"/>
            <a:ext cx="229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rgbClr val="E7FAD3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 b="1" sz="36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">
    <p:bg>
      <p:bgPr>
        <a:solidFill>
          <a:srgbClr val="EAEEF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/>
        </p:nvSpPr>
        <p:spPr>
          <a:xfrm>
            <a:off x="934025" y="2590925"/>
            <a:ext cx="55242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2300" u="none" cap="none" strike="noStrike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Obrigado(a)!</a:t>
            </a:r>
            <a:endParaRPr b="0" i="0" sz="2300" u="none" cap="none" strike="noStrike"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36;p8"/>
          <p:cNvSpPr txBox="1"/>
          <p:nvPr/>
        </p:nvSpPr>
        <p:spPr>
          <a:xfrm>
            <a:off x="1993350" y="1925250"/>
            <a:ext cx="5157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11705" y="3431550"/>
            <a:ext cx="732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311650" y="722750"/>
            <a:ext cx="7324500" cy="26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 b="1" sz="3600">
                <a:solidFill>
                  <a:srgbClr val="20212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E7FAD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 b="1" sz="36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9pPr>
          </a:lstStyle>
          <a:p/>
        </p:txBody>
      </p:sp>
      <p:sp>
        <p:nvSpPr>
          <p:cNvPr id="43" name="Google Shape;43;p10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1F5C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B3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B3F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23B3F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/>
          <p:nvPr>
            <p:ph type="title"/>
          </p:nvPr>
        </p:nvSpPr>
        <p:spPr>
          <a:xfrm>
            <a:off x="311650" y="1174250"/>
            <a:ext cx="7324500" cy="26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000"/>
              <a:t>Operadores e </a:t>
            </a:r>
            <a:br>
              <a:rPr lang="pt-BR" sz="4000"/>
            </a:br>
            <a:r>
              <a:rPr lang="pt-BR" sz="4000"/>
              <a:t>Lógica de Programação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8"/>
          <p:cNvSpPr txBox="1"/>
          <p:nvPr>
            <p:ph idx="4294967295" type="subTitle"/>
          </p:nvPr>
        </p:nvSpPr>
        <p:spPr>
          <a:xfrm>
            <a:off x="311650" y="1554900"/>
            <a:ext cx="8006100" cy="3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B3F"/>
              </a:buClr>
              <a:buSzPts val="1800"/>
              <a:buFont typeface="Montserrat"/>
              <a:buNone/>
            </a:pPr>
            <a:r>
              <a:rPr lang="pt-BR" sz="2000">
                <a:solidFill>
                  <a:srgbClr val="46535B"/>
                </a:solidFill>
              </a:rPr>
              <a:t>Faça os seguintes algoritmos e compartilhe com os colegas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B3F"/>
              </a:buClr>
              <a:buSzPts val="1800"/>
              <a:buFont typeface="Montserrat"/>
              <a:buNone/>
            </a:pPr>
            <a:r>
              <a:t/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AutoNum type="arabicPeriod"/>
            </a:pPr>
            <a:r>
              <a:rPr lang="pt-BR" sz="2000">
                <a:solidFill>
                  <a:srgbClr val="46535B"/>
                </a:solidFill>
              </a:rPr>
              <a:t>Trocar uma lâmpada 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6535B"/>
              </a:buClr>
              <a:buSzPts val="2200"/>
              <a:buFont typeface="Montserrat"/>
              <a:buAutoNum type="arabicPeriod"/>
            </a:pPr>
            <a:r>
              <a:rPr lang="pt-BR" sz="2000">
                <a:solidFill>
                  <a:srgbClr val="46535B"/>
                </a:solidFill>
              </a:rPr>
              <a:t>Vir até o SENAC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38"/>
          <p:cNvSpPr txBox="1"/>
          <p:nvPr>
            <p:ph type="title"/>
          </p:nvPr>
        </p:nvSpPr>
        <p:spPr>
          <a:xfrm>
            <a:off x="311650" y="459150"/>
            <a:ext cx="73446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Agora é sua vez!</a:t>
            </a:r>
            <a:endParaRPr sz="3000"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9"/>
          <p:cNvSpPr txBox="1"/>
          <p:nvPr>
            <p:ph idx="1" type="subTitle"/>
          </p:nvPr>
        </p:nvSpPr>
        <p:spPr>
          <a:xfrm>
            <a:off x="311700" y="1103650"/>
            <a:ext cx="83397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Char char="●"/>
            </a:pPr>
            <a:r>
              <a:rPr lang="pt-BR" sz="2200">
                <a:solidFill>
                  <a:srgbClr val="46535B"/>
                </a:solidFill>
              </a:rPr>
              <a:t>Esse é um passo entre a linguagem natural e o código</a:t>
            </a:r>
            <a:br>
              <a:rPr lang="pt-BR" sz="2200">
                <a:solidFill>
                  <a:srgbClr val="46535B"/>
                </a:solidFill>
              </a:rPr>
            </a:br>
            <a:endParaRPr sz="2200">
              <a:solidFill>
                <a:srgbClr val="46535B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Char char="●"/>
            </a:pPr>
            <a:r>
              <a:rPr lang="pt-BR" sz="2200">
                <a:solidFill>
                  <a:srgbClr val="46535B"/>
                </a:solidFill>
              </a:rPr>
              <a:t>É um texto estruturado de </a:t>
            </a:r>
            <a:r>
              <a:rPr b="1" lang="pt-BR" sz="2200">
                <a:solidFill>
                  <a:srgbClr val="46535B"/>
                </a:solidFill>
              </a:rPr>
              <a:t>maneira mais próxima à linguagem de programação</a:t>
            </a:r>
            <a:r>
              <a:rPr lang="pt-BR" sz="2200">
                <a:solidFill>
                  <a:srgbClr val="46535B"/>
                </a:solidFill>
              </a:rPr>
              <a:t>, mas você não precisa saber as palavras e sintaxes corretinhas</a:t>
            </a:r>
            <a:endParaRPr sz="2200">
              <a:solidFill>
                <a:srgbClr val="46535B"/>
              </a:solidFill>
            </a:endParaRPr>
          </a:p>
        </p:txBody>
      </p:sp>
      <p:sp>
        <p:nvSpPr>
          <p:cNvPr id="177" name="Google Shape;177;p39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Pseudocódigo</a:t>
            </a:r>
            <a:r>
              <a:rPr lang="pt-BR">
                <a:solidFill>
                  <a:srgbClr val="46535B"/>
                </a:solidFill>
              </a:rPr>
              <a:t> 🔧</a:t>
            </a:r>
            <a:endParaRPr>
              <a:solidFill>
                <a:srgbClr val="46535B"/>
              </a:solidFill>
            </a:endParaRPr>
          </a:p>
        </p:txBody>
      </p:sp>
      <p:sp>
        <p:nvSpPr>
          <p:cNvPr id="178" name="Google Shape;178;p39"/>
          <p:cNvSpPr txBox="1"/>
          <p:nvPr/>
        </p:nvSpPr>
        <p:spPr>
          <a:xfrm>
            <a:off x="1853100" y="3488825"/>
            <a:ext cx="5547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ler nome</a:t>
            </a:r>
            <a:br>
              <a:rPr b="0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let mensagem ← `Oi eu me chamo {nome}`</a:t>
            </a:r>
            <a:endParaRPr b="0" i="0" sz="1800" u="none" cap="none" strike="noStrike">
              <a:solidFill>
                <a:srgbClr val="FE7E0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imprimir mensagem</a:t>
            </a:r>
            <a:endParaRPr b="0" i="0" sz="1800" u="none" cap="none" strike="noStrike">
              <a:solidFill>
                <a:srgbClr val="FE7E0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idx="1" type="subTitle"/>
          </p:nvPr>
        </p:nvSpPr>
        <p:spPr>
          <a:xfrm>
            <a:off x="311700" y="1103650"/>
            <a:ext cx="83397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Char char="●"/>
            </a:pPr>
            <a:r>
              <a:rPr lang="pt-BR" sz="2200">
                <a:solidFill>
                  <a:srgbClr val="46535B"/>
                </a:solidFill>
              </a:rPr>
              <a:t>Um fluxograma é um diagrama que nos ajuda a entender a </a:t>
            </a:r>
            <a:r>
              <a:rPr b="1" lang="pt-BR" sz="2200">
                <a:solidFill>
                  <a:srgbClr val="46535B"/>
                </a:solidFill>
              </a:rPr>
              <a:t>ordem</a:t>
            </a:r>
            <a:r>
              <a:rPr lang="pt-BR" sz="2200">
                <a:solidFill>
                  <a:srgbClr val="46535B"/>
                </a:solidFill>
              </a:rPr>
              <a:t> em que cada coisa acontece na nossa solução de uma forma </a:t>
            </a:r>
            <a:r>
              <a:rPr b="1" lang="pt-BR" sz="2200">
                <a:solidFill>
                  <a:srgbClr val="46535B"/>
                </a:solidFill>
              </a:rPr>
              <a:t>visual</a:t>
            </a:r>
            <a:endParaRPr b="1" sz="2200">
              <a:solidFill>
                <a:srgbClr val="46535B"/>
              </a:solidFill>
            </a:endParaRPr>
          </a:p>
        </p:txBody>
      </p:sp>
      <p:sp>
        <p:nvSpPr>
          <p:cNvPr id="184" name="Google Shape;184;p40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Fluxograma</a:t>
            </a:r>
            <a:r>
              <a:rPr lang="pt-BR">
                <a:solidFill>
                  <a:srgbClr val="46535B"/>
                </a:solidFill>
              </a:rPr>
              <a:t> 🔧</a:t>
            </a:r>
            <a:endParaRPr>
              <a:solidFill>
                <a:srgbClr val="46535B"/>
              </a:solidFill>
            </a:endParaRPr>
          </a:p>
        </p:txBody>
      </p:sp>
      <p:sp>
        <p:nvSpPr>
          <p:cNvPr id="185" name="Google Shape;185;p40"/>
          <p:cNvSpPr/>
          <p:nvPr/>
        </p:nvSpPr>
        <p:spPr>
          <a:xfrm>
            <a:off x="3626275" y="2919600"/>
            <a:ext cx="1507500" cy="340200"/>
          </a:xfrm>
          <a:prstGeom prst="rect">
            <a:avLst/>
          </a:pr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ler nome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40"/>
          <p:cNvSpPr/>
          <p:nvPr/>
        </p:nvSpPr>
        <p:spPr>
          <a:xfrm>
            <a:off x="2401825" y="3556800"/>
            <a:ext cx="3956400" cy="340200"/>
          </a:xfrm>
          <a:prstGeom prst="rect">
            <a:avLst/>
          </a:pr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mensagem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= `Oi eu sou {nome}`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40"/>
          <p:cNvSpPr/>
          <p:nvPr/>
        </p:nvSpPr>
        <p:spPr>
          <a:xfrm>
            <a:off x="3199975" y="4194000"/>
            <a:ext cx="2360100" cy="340200"/>
          </a:xfrm>
          <a:prstGeom prst="rect">
            <a:avLst/>
          </a:pr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imprimir mensagem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8" name="Google Shape;188;p40"/>
          <p:cNvCxnSpPr>
            <a:stCxn id="185" idx="2"/>
            <a:endCxn id="186" idx="0"/>
          </p:cNvCxnSpPr>
          <p:nvPr/>
        </p:nvCxnSpPr>
        <p:spPr>
          <a:xfrm>
            <a:off x="4380025" y="3259800"/>
            <a:ext cx="0" cy="297000"/>
          </a:xfrm>
          <a:prstGeom prst="straightConnector1">
            <a:avLst/>
          </a:prstGeom>
          <a:noFill/>
          <a:ln cap="flat" cmpd="sng" w="19050">
            <a:solidFill>
              <a:srgbClr val="FE7E0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9" name="Google Shape;189;p40"/>
          <p:cNvCxnSpPr>
            <a:stCxn id="186" idx="2"/>
            <a:endCxn id="187" idx="0"/>
          </p:cNvCxnSpPr>
          <p:nvPr/>
        </p:nvCxnSpPr>
        <p:spPr>
          <a:xfrm>
            <a:off x="4380025" y="3897000"/>
            <a:ext cx="0" cy="297000"/>
          </a:xfrm>
          <a:prstGeom prst="straightConnector1">
            <a:avLst/>
          </a:prstGeom>
          <a:noFill/>
          <a:ln cap="flat" cmpd="sng" w="19050">
            <a:solidFill>
              <a:srgbClr val="FE7E0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0" name="Google Shape;190;p40"/>
          <p:cNvSpPr txBox="1"/>
          <p:nvPr/>
        </p:nvSpPr>
        <p:spPr>
          <a:xfrm>
            <a:off x="4099200" y="2463175"/>
            <a:ext cx="62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início</a:t>
            </a:r>
            <a:endParaRPr b="0" i="0" sz="1200" u="none" cap="none" strike="noStrike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40"/>
          <p:cNvSpPr txBox="1"/>
          <p:nvPr/>
        </p:nvSpPr>
        <p:spPr>
          <a:xfrm>
            <a:off x="4099200" y="4610400"/>
            <a:ext cx="62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fim</a:t>
            </a:r>
            <a:endParaRPr b="0" i="0" sz="1200" u="none" cap="none" strike="noStrike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1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000">
                <a:solidFill>
                  <a:schemeClr val="dk2"/>
                </a:solidFill>
              </a:rPr>
              <a:t>Operadores Aritméticos</a:t>
            </a:r>
            <a:endParaRPr sz="4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/>
          <p:nvPr>
            <p:ph idx="1" type="subTitle"/>
          </p:nvPr>
        </p:nvSpPr>
        <p:spPr>
          <a:xfrm>
            <a:off x="311700" y="1103650"/>
            <a:ext cx="81561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Char char="●"/>
            </a:pPr>
            <a:r>
              <a:rPr lang="pt-BR" sz="2200"/>
              <a:t>Como vimos na aula passada, podemos ter variáveis que são do tipo </a:t>
            </a:r>
            <a:r>
              <a:rPr b="1" lang="pt-BR" sz="2200"/>
              <a:t>número</a:t>
            </a:r>
            <a:br>
              <a:rPr b="1" lang="pt-BR" sz="2200"/>
            </a:br>
            <a:endParaRPr b="1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/>
              <a:t>E quando falamos de números, lembramos da nossa querida </a:t>
            </a:r>
            <a:r>
              <a:rPr b="1" lang="pt-BR" sz="2200"/>
              <a:t>matemática</a:t>
            </a:r>
            <a:r>
              <a:rPr lang="pt-BR" sz="2200"/>
              <a:t>!</a:t>
            </a:r>
            <a:br>
              <a:rPr lang="pt-BR" sz="2200"/>
            </a:b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/>
              <a:t>À seguir vamos ver como fazer algumas operações básicas da matemática no Javascript</a:t>
            </a:r>
            <a:endParaRPr sz="2200"/>
          </a:p>
        </p:txBody>
      </p:sp>
      <p:sp>
        <p:nvSpPr>
          <p:cNvPr id="202" name="Google Shape;202;p42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Operadores Aritméticos</a:t>
            </a:r>
            <a:r>
              <a:rPr lang="pt-BR" sz="3400"/>
              <a:t> </a:t>
            </a:r>
            <a:r>
              <a:rPr lang="pt-BR" sz="3400">
                <a:solidFill>
                  <a:srgbClr val="46535B"/>
                </a:solidFill>
              </a:rPr>
              <a:t>🧮</a:t>
            </a:r>
            <a:r>
              <a:rPr lang="pt-BR">
                <a:solidFill>
                  <a:srgbClr val="46535B"/>
                </a:solidFill>
              </a:rPr>
              <a:t> </a:t>
            </a:r>
            <a:endParaRPr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3"/>
          <p:cNvSpPr txBox="1"/>
          <p:nvPr>
            <p:ph idx="1" type="subTitle"/>
          </p:nvPr>
        </p:nvSpPr>
        <p:spPr>
          <a:xfrm>
            <a:off x="311700" y="1103650"/>
            <a:ext cx="81561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b="1" lang="pt-BR" sz="2200"/>
              <a:t>Soma</a:t>
            </a:r>
            <a:endParaRPr b="1" sz="1900">
              <a:solidFill>
                <a:srgbClr val="46535B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8" name="Google Shape;208;p43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Operadores Aritméticos</a:t>
            </a:r>
            <a:r>
              <a:rPr lang="pt-BR" sz="3400"/>
              <a:t> </a:t>
            </a:r>
            <a:r>
              <a:rPr lang="pt-BR" sz="3400">
                <a:solidFill>
                  <a:srgbClr val="46535B"/>
                </a:solidFill>
              </a:rPr>
              <a:t>🧮</a:t>
            </a:r>
            <a:r>
              <a:rPr lang="pt-BR">
                <a:solidFill>
                  <a:srgbClr val="46535B"/>
                </a:solidFill>
              </a:rPr>
              <a:t> </a:t>
            </a:r>
            <a:endParaRPr>
              <a:solidFill>
                <a:srgbClr val="46535B"/>
              </a:solidFill>
            </a:endParaRPr>
          </a:p>
        </p:txBody>
      </p:sp>
      <p:sp>
        <p:nvSpPr>
          <p:cNvPr id="209" name="Google Shape;209;p43"/>
          <p:cNvSpPr txBox="1"/>
          <p:nvPr/>
        </p:nvSpPr>
        <p:spPr>
          <a:xfrm>
            <a:off x="1396550" y="2079775"/>
            <a:ext cx="63849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primeiroValor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0" i="0" lang="pt-BR" sz="16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endParaRPr b="0" i="0" sz="1600" u="none" cap="none" strike="noStrike">
              <a:solidFill>
                <a:srgbClr val="0097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segundoValor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br>
              <a:rPr b="0" i="0" lang="pt-BR" sz="16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0" i="0" sz="1600" u="none" cap="none" strike="noStrike">
              <a:solidFill>
                <a:srgbClr val="0097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resultado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primeiroValor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 segundoValor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b="0" i="0" sz="1600" u="none" cap="none" strike="noStrike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pt-BR" sz="1600" u="none" cap="none" strike="noStrike">
                <a:solidFill>
                  <a:srgbClr val="9C885E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b="0" i="0" lang="pt-BR" sz="1600" u="none" cap="none" strike="noStrike">
                <a:solidFill>
                  <a:srgbClr val="46535B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resultado</a:t>
            </a:r>
            <a:r>
              <a:rPr b="0" i="0" lang="pt-BR" sz="1600" u="none" cap="none" strike="noStrike">
                <a:solidFill>
                  <a:srgbClr val="46535B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0" i="0" lang="pt-BR" sz="1600" u="none" cap="none" strike="noStrike">
                <a:solidFill>
                  <a:srgbClr val="3D881F"/>
                </a:solidFill>
                <a:latin typeface="Roboto Mono"/>
                <a:ea typeface="Roboto Mono"/>
                <a:cs typeface="Roboto Mono"/>
                <a:sym typeface="Roboto Mono"/>
              </a:rPr>
              <a:t>// 34</a:t>
            </a:r>
            <a:endParaRPr b="0" i="0" sz="1400" u="none" cap="none" strike="noStrike">
              <a:solidFill>
                <a:srgbClr val="3D881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0" name="Google Shape;210;p43"/>
          <p:cNvSpPr txBox="1"/>
          <p:nvPr/>
        </p:nvSpPr>
        <p:spPr>
          <a:xfrm>
            <a:off x="3071900" y="4614925"/>
            <a:ext cx="256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Vamos ver na prática! </a:t>
            </a:r>
            <a:r>
              <a:rPr b="1" i="0" lang="pt-BR" sz="20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🔬</a:t>
            </a:r>
            <a:endParaRPr b="1" i="0" sz="2000" u="none" cap="none" strike="noStrike">
              <a:solidFill>
                <a:srgbClr val="323B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4"/>
          <p:cNvSpPr txBox="1"/>
          <p:nvPr>
            <p:ph idx="1" type="subTitle"/>
          </p:nvPr>
        </p:nvSpPr>
        <p:spPr>
          <a:xfrm>
            <a:off x="311700" y="1103650"/>
            <a:ext cx="81561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b="1" lang="pt-BR" sz="2200"/>
              <a:t>Subtração</a:t>
            </a:r>
            <a:endParaRPr b="1" sz="1900">
              <a:solidFill>
                <a:srgbClr val="46535B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6" name="Google Shape;216;p44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Operadores Aritméticos</a:t>
            </a:r>
            <a:r>
              <a:rPr lang="pt-BR" sz="3400"/>
              <a:t> </a:t>
            </a:r>
            <a:r>
              <a:rPr lang="pt-BR" sz="3400">
                <a:solidFill>
                  <a:srgbClr val="46535B"/>
                </a:solidFill>
              </a:rPr>
              <a:t>🧮</a:t>
            </a:r>
            <a:r>
              <a:rPr lang="pt-BR">
                <a:solidFill>
                  <a:srgbClr val="46535B"/>
                </a:solidFill>
              </a:rPr>
              <a:t> </a:t>
            </a:r>
            <a:endParaRPr>
              <a:solidFill>
                <a:srgbClr val="46535B"/>
              </a:solidFill>
            </a:endParaRPr>
          </a:p>
        </p:txBody>
      </p:sp>
      <p:sp>
        <p:nvSpPr>
          <p:cNvPr id="217" name="Google Shape;217;p44"/>
          <p:cNvSpPr txBox="1"/>
          <p:nvPr/>
        </p:nvSpPr>
        <p:spPr>
          <a:xfrm>
            <a:off x="1396550" y="2079775"/>
            <a:ext cx="63849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primeiroValor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0" i="0" lang="pt-BR" sz="16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endParaRPr b="0" i="0" sz="1600" u="none" cap="none" strike="noStrike">
              <a:solidFill>
                <a:srgbClr val="0097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segundoValor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br>
              <a:rPr b="0" i="0" lang="pt-BR" sz="16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0" i="0" sz="1600" u="none" cap="none" strike="noStrike">
              <a:solidFill>
                <a:srgbClr val="0097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resultado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primeiroValor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 segundoValor </a:t>
            </a:r>
            <a:endParaRPr b="0" i="0" sz="1600" u="none" cap="none" strike="noStrike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pt-BR" sz="1600" u="none" cap="none" strike="noStrike">
                <a:solidFill>
                  <a:srgbClr val="9C885E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b="0" i="0" lang="pt-BR" sz="1600" u="none" cap="none" strike="noStrike">
                <a:solidFill>
                  <a:srgbClr val="46535B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resultado</a:t>
            </a:r>
            <a:r>
              <a:rPr b="0" i="0" lang="pt-BR" sz="1600" u="none" cap="none" strike="noStrike">
                <a:solidFill>
                  <a:srgbClr val="46535B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0" i="0" lang="pt-BR" sz="1600" u="none" cap="none" strike="noStrike">
                <a:solidFill>
                  <a:srgbClr val="3D881F"/>
                </a:solidFill>
                <a:latin typeface="Roboto Mono"/>
                <a:ea typeface="Roboto Mono"/>
                <a:cs typeface="Roboto Mono"/>
                <a:sym typeface="Roboto Mono"/>
              </a:rPr>
              <a:t>// -10</a:t>
            </a:r>
            <a:endParaRPr b="0" i="0" sz="1400" u="none" cap="none" strike="noStrike">
              <a:solidFill>
                <a:srgbClr val="3D881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8" name="Google Shape;218;p44"/>
          <p:cNvSpPr txBox="1"/>
          <p:nvPr/>
        </p:nvSpPr>
        <p:spPr>
          <a:xfrm>
            <a:off x="3071900" y="4614925"/>
            <a:ext cx="256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Vamos ver na prática! </a:t>
            </a:r>
            <a:r>
              <a:rPr b="1" i="0" lang="pt-BR" sz="20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🔬</a:t>
            </a:r>
            <a:endParaRPr b="1" i="0" sz="2000" u="none" cap="none" strike="noStrike">
              <a:solidFill>
                <a:srgbClr val="323B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/>
          <p:nvPr>
            <p:ph idx="1" type="subTitle"/>
          </p:nvPr>
        </p:nvSpPr>
        <p:spPr>
          <a:xfrm>
            <a:off x="311700" y="1103650"/>
            <a:ext cx="81561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b="1" lang="pt-BR" sz="2200"/>
              <a:t>Multiplicação</a:t>
            </a:r>
            <a:endParaRPr b="1" sz="1900">
              <a:solidFill>
                <a:srgbClr val="46535B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4" name="Google Shape;224;p45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Operadores Aritméticos</a:t>
            </a:r>
            <a:r>
              <a:rPr lang="pt-BR" sz="3400"/>
              <a:t> </a:t>
            </a:r>
            <a:r>
              <a:rPr lang="pt-BR" sz="3400">
                <a:solidFill>
                  <a:srgbClr val="46535B"/>
                </a:solidFill>
              </a:rPr>
              <a:t>🧮</a:t>
            </a:r>
            <a:r>
              <a:rPr lang="pt-BR">
                <a:solidFill>
                  <a:srgbClr val="46535B"/>
                </a:solidFill>
              </a:rPr>
              <a:t> </a:t>
            </a:r>
            <a:endParaRPr>
              <a:solidFill>
                <a:srgbClr val="46535B"/>
              </a:solidFill>
            </a:endParaRPr>
          </a:p>
        </p:txBody>
      </p:sp>
      <p:sp>
        <p:nvSpPr>
          <p:cNvPr id="225" name="Google Shape;225;p45"/>
          <p:cNvSpPr txBox="1"/>
          <p:nvPr/>
        </p:nvSpPr>
        <p:spPr>
          <a:xfrm>
            <a:off x="1396550" y="2079775"/>
            <a:ext cx="63849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primeiroValor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0" i="0" lang="pt-BR" sz="16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endParaRPr b="0" i="0" sz="1600" u="none" cap="none" strike="noStrike">
              <a:solidFill>
                <a:srgbClr val="0097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segundoValor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25</a:t>
            </a:r>
            <a:br>
              <a:rPr b="0" i="0" lang="pt-BR" sz="16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0" i="0" sz="1600" u="none" cap="none" strike="noStrike">
              <a:solidFill>
                <a:srgbClr val="0097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resultado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primeiroValor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 segundoValor</a:t>
            </a:r>
            <a:endParaRPr b="0" i="0" sz="1600" u="none" cap="none" strike="noStrike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pt-BR" sz="1600" u="none" cap="none" strike="noStrike">
                <a:solidFill>
                  <a:srgbClr val="9C885E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b="0" i="0" lang="pt-BR" sz="1600" u="none" cap="none" strike="noStrike">
                <a:solidFill>
                  <a:srgbClr val="46535B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resultado</a:t>
            </a:r>
            <a:r>
              <a:rPr b="0" i="0" lang="pt-BR" sz="1600" u="none" cap="none" strike="noStrike">
                <a:solidFill>
                  <a:srgbClr val="46535B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0" i="0" lang="pt-BR" sz="1600" u="none" cap="none" strike="noStrike">
                <a:solidFill>
                  <a:srgbClr val="3D881F"/>
                </a:solidFill>
                <a:latin typeface="Roboto Mono"/>
                <a:ea typeface="Roboto Mono"/>
                <a:cs typeface="Roboto Mono"/>
                <a:sym typeface="Roboto Mono"/>
              </a:rPr>
              <a:t>// 250</a:t>
            </a:r>
            <a:endParaRPr b="0" i="0" sz="1400" u="none" cap="none" strike="noStrike">
              <a:solidFill>
                <a:srgbClr val="3D881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6" name="Google Shape;226;p45"/>
          <p:cNvSpPr txBox="1"/>
          <p:nvPr/>
        </p:nvSpPr>
        <p:spPr>
          <a:xfrm>
            <a:off x="3071900" y="4614925"/>
            <a:ext cx="256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Vamos ver na prática! </a:t>
            </a:r>
            <a:r>
              <a:rPr b="1" i="0" lang="pt-BR" sz="20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🔬</a:t>
            </a:r>
            <a:endParaRPr b="1" i="0" sz="2000" u="none" cap="none" strike="noStrike">
              <a:solidFill>
                <a:srgbClr val="323B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 txBox="1"/>
          <p:nvPr>
            <p:ph idx="1" type="subTitle"/>
          </p:nvPr>
        </p:nvSpPr>
        <p:spPr>
          <a:xfrm>
            <a:off x="311700" y="1103650"/>
            <a:ext cx="81561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b="1" lang="pt-BR" sz="2200"/>
              <a:t>Divisão</a:t>
            </a:r>
            <a:endParaRPr b="1" sz="1900">
              <a:solidFill>
                <a:srgbClr val="46535B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2" name="Google Shape;232;p46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Operadores Aritméticos</a:t>
            </a:r>
            <a:r>
              <a:rPr lang="pt-BR" sz="3400"/>
              <a:t> </a:t>
            </a:r>
            <a:r>
              <a:rPr lang="pt-BR" sz="3400">
                <a:solidFill>
                  <a:srgbClr val="46535B"/>
                </a:solidFill>
              </a:rPr>
              <a:t>🧮</a:t>
            </a:r>
            <a:r>
              <a:rPr lang="pt-BR">
                <a:solidFill>
                  <a:srgbClr val="46535B"/>
                </a:solidFill>
              </a:rPr>
              <a:t> </a:t>
            </a:r>
            <a:endParaRPr>
              <a:solidFill>
                <a:srgbClr val="46535B"/>
              </a:solidFill>
            </a:endParaRPr>
          </a:p>
        </p:txBody>
      </p:sp>
      <p:sp>
        <p:nvSpPr>
          <p:cNvPr id="233" name="Google Shape;233;p46"/>
          <p:cNvSpPr txBox="1"/>
          <p:nvPr/>
        </p:nvSpPr>
        <p:spPr>
          <a:xfrm>
            <a:off x="1396550" y="2079775"/>
            <a:ext cx="63849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primeiroValor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0" i="0" lang="pt-BR" sz="16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  <a:t>345</a:t>
            </a:r>
            <a:endParaRPr b="0" i="0" sz="1600" u="none" cap="none" strike="noStrike">
              <a:solidFill>
                <a:srgbClr val="0097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segundoValor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br>
              <a:rPr b="0" i="0" lang="pt-BR" sz="16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0" i="0" sz="1600" u="none" cap="none" strike="noStrike">
              <a:solidFill>
                <a:srgbClr val="0097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resultado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primeiroValor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 segundoValor</a:t>
            </a:r>
            <a:endParaRPr b="0" i="0" sz="1600" u="none" cap="none" strike="noStrike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pt-BR" sz="1600" u="none" cap="none" strike="noStrike">
                <a:solidFill>
                  <a:srgbClr val="9C885E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b="0" i="0" lang="pt-BR" sz="1600" u="none" cap="none" strike="noStrike">
                <a:solidFill>
                  <a:srgbClr val="46535B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resultado</a:t>
            </a:r>
            <a:r>
              <a:rPr b="0" i="0" lang="pt-BR" sz="1600" u="none" cap="none" strike="noStrike">
                <a:solidFill>
                  <a:srgbClr val="46535B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0" i="0" lang="pt-BR" sz="1600" u="none" cap="none" strike="noStrike">
                <a:solidFill>
                  <a:srgbClr val="3D881F"/>
                </a:solidFill>
                <a:latin typeface="Roboto Mono"/>
                <a:ea typeface="Roboto Mono"/>
                <a:cs typeface="Roboto Mono"/>
                <a:sym typeface="Roboto Mono"/>
              </a:rPr>
              <a:t>// 34.5</a:t>
            </a:r>
            <a:endParaRPr b="0" i="0" sz="1400" u="none" cap="none" strike="noStrike">
              <a:solidFill>
                <a:srgbClr val="3D881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4" name="Google Shape;234;p46"/>
          <p:cNvSpPr txBox="1"/>
          <p:nvPr/>
        </p:nvSpPr>
        <p:spPr>
          <a:xfrm>
            <a:off x="3071900" y="4614925"/>
            <a:ext cx="256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Vamos ver na prática! </a:t>
            </a:r>
            <a:r>
              <a:rPr b="1" i="0" lang="pt-BR" sz="20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🔬</a:t>
            </a:r>
            <a:endParaRPr b="1" i="0" sz="2000" u="none" cap="none" strike="noStrike">
              <a:solidFill>
                <a:srgbClr val="323B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7"/>
          <p:cNvSpPr txBox="1"/>
          <p:nvPr>
            <p:ph idx="1" type="subTitle"/>
          </p:nvPr>
        </p:nvSpPr>
        <p:spPr>
          <a:xfrm>
            <a:off x="311700" y="1103650"/>
            <a:ext cx="81561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b="1" lang="pt-BR" sz="2200"/>
              <a:t>Resto da Divisão</a:t>
            </a:r>
            <a:endParaRPr b="1" sz="2200"/>
          </a:p>
          <a:p>
            <a:pPr indent="-3683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>
                <a:solidFill>
                  <a:srgbClr val="46535B"/>
                </a:solidFill>
              </a:rPr>
              <a:t>Existem casos em que a divisão não dá um número inteiro (sem vírgula)</a:t>
            </a:r>
            <a:endParaRPr sz="2200">
              <a:solidFill>
                <a:srgbClr val="46535B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>
                <a:solidFill>
                  <a:srgbClr val="46535B"/>
                </a:solidFill>
              </a:rPr>
              <a:t>Quando acontece isso, dizemos que </a:t>
            </a:r>
            <a:r>
              <a:rPr b="1" lang="pt-BR" sz="2200">
                <a:solidFill>
                  <a:srgbClr val="46535B"/>
                </a:solidFill>
              </a:rPr>
              <a:t>há um resto na divisão</a:t>
            </a:r>
            <a:endParaRPr sz="2200">
              <a:solidFill>
                <a:srgbClr val="46535B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>
                <a:solidFill>
                  <a:srgbClr val="46535B"/>
                </a:solidFill>
              </a:rPr>
              <a:t>Por exemplo: dividir 20 por 3:</a:t>
            </a:r>
            <a:endParaRPr sz="2200">
              <a:solidFill>
                <a:srgbClr val="46535B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400"/>
              <a:buFont typeface="Montserrat"/>
              <a:buChar char="■"/>
            </a:pPr>
            <a:r>
              <a:rPr lang="pt-BR" sz="2200">
                <a:solidFill>
                  <a:srgbClr val="46535B"/>
                </a:solidFill>
              </a:rPr>
              <a:t>Dá o resultado 6, com resto 2</a:t>
            </a:r>
            <a:endParaRPr sz="2200">
              <a:solidFill>
                <a:srgbClr val="46535B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400"/>
              <a:buFont typeface="Montserrat"/>
              <a:buChar char="■"/>
            </a:pPr>
            <a:r>
              <a:rPr lang="pt-BR" sz="2200">
                <a:solidFill>
                  <a:srgbClr val="46535B"/>
                </a:solidFill>
              </a:rPr>
              <a:t>20 = 3 x 6 + </a:t>
            </a:r>
            <a:r>
              <a:rPr b="1" lang="pt-BR" sz="2200">
                <a:solidFill>
                  <a:srgbClr val="46535B"/>
                </a:solidFill>
              </a:rPr>
              <a:t>2</a:t>
            </a:r>
            <a:r>
              <a:rPr lang="pt-BR" sz="2200">
                <a:solidFill>
                  <a:srgbClr val="46535B"/>
                </a:solidFill>
              </a:rPr>
              <a:t> </a:t>
            </a:r>
            <a:endParaRPr b="1" sz="2200">
              <a:solidFill>
                <a:srgbClr val="46535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b="1" sz="2200"/>
          </a:p>
        </p:txBody>
      </p:sp>
      <p:sp>
        <p:nvSpPr>
          <p:cNvPr id="240" name="Google Shape;240;p47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Operadores Aritméticos</a:t>
            </a:r>
            <a:r>
              <a:rPr lang="pt-BR" sz="3400"/>
              <a:t> </a:t>
            </a:r>
            <a:r>
              <a:rPr lang="pt-BR" sz="3400">
                <a:solidFill>
                  <a:srgbClr val="46535B"/>
                </a:solidFill>
              </a:rPr>
              <a:t>🧮</a:t>
            </a:r>
            <a:r>
              <a:rPr lang="pt-BR">
                <a:solidFill>
                  <a:srgbClr val="46535B"/>
                </a:solidFill>
              </a:rPr>
              <a:t> </a:t>
            </a:r>
            <a:endParaRPr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0"/>
          <p:cNvSpPr txBox="1"/>
          <p:nvPr/>
        </p:nvSpPr>
        <p:spPr>
          <a:xfrm>
            <a:off x="4749625" y="509725"/>
            <a:ext cx="4239900" cy="4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Lógica de Programação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Operadores Aritméticos</a:t>
            </a:r>
            <a:b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Comparadores</a:t>
            </a:r>
            <a:b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Operadores Lógicos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30"/>
          <p:cNvSpPr txBox="1"/>
          <p:nvPr/>
        </p:nvSpPr>
        <p:spPr>
          <a:xfrm>
            <a:off x="340850" y="1760850"/>
            <a:ext cx="38691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 que vamos ver hoje?</a:t>
            </a:r>
            <a:endParaRPr b="1" i="0" sz="35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8"/>
          <p:cNvSpPr txBox="1"/>
          <p:nvPr>
            <p:ph idx="1" type="subTitle"/>
          </p:nvPr>
        </p:nvSpPr>
        <p:spPr>
          <a:xfrm>
            <a:off x="311700" y="1103650"/>
            <a:ext cx="81561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b="1" lang="pt-BR" sz="2200"/>
              <a:t>Resto da Divisão</a:t>
            </a:r>
            <a:endParaRPr b="1" sz="2200">
              <a:solidFill>
                <a:srgbClr val="46535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b="1" sz="2200"/>
          </a:p>
        </p:txBody>
      </p:sp>
      <p:sp>
        <p:nvSpPr>
          <p:cNvPr id="246" name="Google Shape;246;p48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Operadores Aritméticos</a:t>
            </a:r>
            <a:r>
              <a:rPr lang="pt-BR" sz="3400"/>
              <a:t> </a:t>
            </a:r>
            <a:r>
              <a:rPr lang="pt-BR" sz="3400">
                <a:solidFill>
                  <a:srgbClr val="46535B"/>
                </a:solidFill>
              </a:rPr>
              <a:t>🧮</a:t>
            </a:r>
            <a:r>
              <a:rPr lang="pt-BR">
                <a:solidFill>
                  <a:srgbClr val="46535B"/>
                </a:solidFill>
              </a:rPr>
              <a:t> </a:t>
            </a:r>
            <a:endParaRPr>
              <a:solidFill>
                <a:srgbClr val="46535B"/>
              </a:solidFill>
            </a:endParaRPr>
          </a:p>
        </p:txBody>
      </p:sp>
      <p:sp>
        <p:nvSpPr>
          <p:cNvPr id="247" name="Google Shape;247;p48"/>
          <p:cNvSpPr txBox="1"/>
          <p:nvPr/>
        </p:nvSpPr>
        <p:spPr>
          <a:xfrm>
            <a:off x="3071900" y="4614925"/>
            <a:ext cx="256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Vamos ver na prática! </a:t>
            </a:r>
            <a:r>
              <a:rPr b="1" i="0" lang="pt-BR" sz="20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🔬</a:t>
            </a:r>
            <a:endParaRPr b="1" i="0" sz="2000" u="none" cap="none" strike="noStrike">
              <a:solidFill>
                <a:srgbClr val="323B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48"/>
          <p:cNvSpPr txBox="1"/>
          <p:nvPr/>
        </p:nvSpPr>
        <p:spPr>
          <a:xfrm>
            <a:off x="538475" y="2255113"/>
            <a:ext cx="46014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restoDaDivisao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0" i="0" lang="pt-BR" sz="16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  <a:t>11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% </a:t>
            </a:r>
            <a:r>
              <a:rPr b="0" i="0" lang="pt-BR" sz="16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br>
              <a:rPr b="0" i="0" lang="pt-BR" sz="16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0" i="0" sz="1600" u="none" cap="none" strike="noStrike">
              <a:solidFill>
                <a:srgbClr val="0097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pt-BR" sz="1600" u="none" cap="none" strike="noStrike">
                <a:solidFill>
                  <a:srgbClr val="9C885E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b="0" i="0" lang="pt-BR" sz="1600" u="none" cap="none" strike="noStrike">
                <a:solidFill>
                  <a:srgbClr val="46535B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restoDaDivisao</a:t>
            </a:r>
            <a:r>
              <a:rPr b="0" i="0" lang="pt-BR" sz="1600" u="none" cap="none" strike="noStrike">
                <a:solidFill>
                  <a:srgbClr val="46535B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0" i="0" lang="pt-BR" sz="1600" u="none" cap="none" strike="noStrike">
                <a:solidFill>
                  <a:srgbClr val="3D881F"/>
                </a:solidFill>
                <a:latin typeface="Roboto Mono"/>
                <a:ea typeface="Roboto Mono"/>
                <a:cs typeface="Roboto Mono"/>
                <a:sym typeface="Roboto Mono"/>
              </a:rPr>
              <a:t>// 3</a:t>
            </a:r>
            <a:endParaRPr b="0" i="0" sz="1600" u="none" cap="none" strike="noStrike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9" name="Google Shape;249;p48"/>
          <p:cNvPicPr preferRelativeResize="0"/>
          <p:nvPr/>
        </p:nvPicPr>
        <p:blipFill rotWithShape="1">
          <a:blip r:embed="rId3">
            <a:alphaModFix/>
          </a:blip>
          <a:srcRect b="8248" l="0" r="0" t="0"/>
          <a:stretch/>
        </p:blipFill>
        <p:spPr>
          <a:xfrm>
            <a:off x="5353325" y="1563150"/>
            <a:ext cx="2434775" cy="21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9"/>
          <p:cNvSpPr txBox="1"/>
          <p:nvPr>
            <p:ph idx="1" type="subTitle"/>
          </p:nvPr>
        </p:nvSpPr>
        <p:spPr>
          <a:xfrm>
            <a:off x="311700" y="1103650"/>
            <a:ext cx="81561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Char char="●"/>
            </a:pPr>
            <a:r>
              <a:rPr lang="pt-BR" sz="2200"/>
              <a:t>Às vezes, podemos querer alterar o valor de uma variável fazendo alguma conta </a:t>
            </a:r>
            <a:r>
              <a:rPr b="1" lang="pt-BR" sz="2200"/>
              <a:t>com ela própria</a:t>
            </a:r>
            <a:br>
              <a:rPr lang="pt-BR" sz="2200"/>
            </a:b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Char char="●"/>
            </a:pPr>
            <a:r>
              <a:rPr lang="pt-BR" sz="2200"/>
              <a:t>Por exemplo: vamos supor que temos uma variável de idade e que a pessoa fez aniversário</a:t>
            </a:r>
            <a:endParaRPr sz="2200"/>
          </a:p>
        </p:txBody>
      </p:sp>
      <p:sp>
        <p:nvSpPr>
          <p:cNvPr id="255" name="Google Shape;255;p49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Operadores Aritméticos</a:t>
            </a:r>
            <a:r>
              <a:rPr lang="pt-BR" sz="3400"/>
              <a:t> </a:t>
            </a:r>
            <a:r>
              <a:rPr lang="pt-BR" sz="3400">
                <a:solidFill>
                  <a:srgbClr val="46535B"/>
                </a:solidFill>
              </a:rPr>
              <a:t>🧮</a:t>
            </a:r>
            <a:r>
              <a:rPr lang="pt-BR">
                <a:solidFill>
                  <a:srgbClr val="46535B"/>
                </a:solidFill>
              </a:rPr>
              <a:t> </a:t>
            </a:r>
            <a:endParaRPr>
              <a:solidFill>
                <a:srgbClr val="46535B"/>
              </a:solidFill>
            </a:endParaRPr>
          </a:p>
        </p:txBody>
      </p:sp>
      <p:sp>
        <p:nvSpPr>
          <p:cNvPr id="256" name="Google Shape;256;p49"/>
          <p:cNvSpPr txBox="1"/>
          <p:nvPr/>
        </p:nvSpPr>
        <p:spPr>
          <a:xfrm>
            <a:off x="2622450" y="3532175"/>
            <a:ext cx="360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minhaIdade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0" i="0" lang="pt-BR" sz="16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  <a:t>26</a:t>
            </a:r>
            <a:br>
              <a:rPr b="0" i="0" lang="pt-BR" sz="16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minhaIdade</a:t>
            </a:r>
            <a:r>
              <a:rPr b="0" i="0" lang="pt-BR" sz="16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pt-BR" sz="16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minhaIdade</a:t>
            </a:r>
            <a:r>
              <a:rPr b="0" i="0" lang="pt-BR" sz="16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b="0" i="0" lang="pt-BR" sz="16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endParaRPr b="0" i="0" sz="1600" u="none" cap="none" strike="noStrike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0"/>
          <p:cNvSpPr txBox="1"/>
          <p:nvPr>
            <p:ph idx="1" type="subTitle"/>
          </p:nvPr>
        </p:nvSpPr>
        <p:spPr>
          <a:xfrm>
            <a:off x="311700" y="1103650"/>
            <a:ext cx="81561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b="1" lang="pt-BR" sz="2200"/>
              <a:t>Uma possível simplificação</a:t>
            </a:r>
            <a:endParaRPr b="1" sz="2200"/>
          </a:p>
        </p:txBody>
      </p:sp>
      <p:sp>
        <p:nvSpPr>
          <p:cNvPr id="262" name="Google Shape;262;p50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Operadores Aritméticos</a:t>
            </a:r>
            <a:r>
              <a:rPr lang="pt-BR" sz="3400"/>
              <a:t> </a:t>
            </a:r>
            <a:r>
              <a:rPr lang="pt-BR" sz="3400">
                <a:solidFill>
                  <a:srgbClr val="46535B"/>
                </a:solidFill>
              </a:rPr>
              <a:t>🧮</a:t>
            </a:r>
            <a:r>
              <a:rPr lang="pt-BR">
                <a:solidFill>
                  <a:srgbClr val="46535B"/>
                </a:solidFill>
              </a:rPr>
              <a:t> </a:t>
            </a:r>
            <a:endParaRPr>
              <a:solidFill>
                <a:srgbClr val="46535B"/>
              </a:solidFill>
            </a:endParaRPr>
          </a:p>
        </p:txBody>
      </p:sp>
      <p:sp>
        <p:nvSpPr>
          <p:cNvPr id="263" name="Google Shape;263;p50"/>
          <p:cNvSpPr txBox="1"/>
          <p:nvPr/>
        </p:nvSpPr>
        <p:spPr>
          <a:xfrm>
            <a:off x="3071900" y="4614925"/>
            <a:ext cx="256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Vamos ver na prática! </a:t>
            </a:r>
            <a:r>
              <a:rPr b="1" i="0" lang="pt-BR" sz="20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🔬</a:t>
            </a:r>
            <a:endParaRPr b="1" i="0" sz="2000" u="none" cap="none" strike="noStrike">
              <a:solidFill>
                <a:srgbClr val="323B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50"/>
          <p:cNvSpPr/>
          <p:nvPr/>
        </p:nvSpPr>
        <p:spPr>
          <a:xfrm>
            <a:off x="4589750" y="2987025"/>
            <a:ext cx="595200" cy="16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E7E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0"/>
          <p:cNvSpPr/>
          <p:nvPr/>
        </p:nvSpPr>
        <p:spPr>
          <a:xfrm>
            <a:off x="4589738" y="2462975"/>
            <a:ext cx="595200" cy="16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E7E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0"/>
          <p:cNvSpPr/>
          <p:nvPr/>
        </p:nvSpPr>
        <p:spPr>
          <a:xfrm>
            <a:off x="4589750" y="3462738"/>
            <a:ext cx="595200" cy="16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E7E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0"/>
          <p:cNvSpPr/>
          <p:nvPr/>
        </p:nvSpPr>
        <p:spPr>
          <a:xfrm>
            <a:off x="4589750" y="3938475"/>
            <a:ext cx="595200" cy="16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E7E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0"/>
          <p:cNvSpPr txBox="1"/>
          <p:nvPr/>
        </p:nvSpPr>
        <p:spPr>
          <a:xfrm>
            <a:off x="1317825" y="1873000"/>
            <a:ext cx="36063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4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resultado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0" i="0" lang="pt-BR" sz="14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br>
              <a:rPr b="0" i="0" lang="pt-BR" sz="14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pt-BR" sz="14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4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resultado</a:t>
            </a:r>
            <a:r>
              <a:rPr b="0" i="0" lang="pt-BR" sz="14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pt-BR" sz="14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4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resultado</a:t>
            </a:r>
            <a:r>
              <a:rPr b="0" i="0" lang="pt-BR" sz="14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b="0" i="0" lang="pt-BR" sz="14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  <a:t> 20</a:t>
            </a:r>
            <a:br>
              <a:rPr b="0" i="0" lang="pt-BR" sz="14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0" i="0" sz="1400" u="none" cap="none" strike="noStrike">
              <a:solidFill>
                <a:srgbClr val="0097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resultado</a:t>
            </a:r>
            <a:r>
              <a:rPr b="0" i="0" lang="pt-BR" sz="14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pt-BR" sz="14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4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resultado</a:t>
            </a:r>
            <a:r>
              <a:rPr b="0" i="0" lang="pt-BR" sz="14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b="0" i="0" lang="pt-BR" sz="14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br>
              <a:rPr b="0" i="0" lang="pt-BR" sz="14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pt-BR" sz="14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4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resultado</a:t>
            </a:r>
            <a:r>
              <a:rPr b="0" i="0" lang="pt-BR" sz="14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pt-BR" sz="14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4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resultado</a:t>
            </a:r>
            <a:r>
              <a:rPr b="0" i="0" lang="pt-BR" sz="14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pt-BR" sz="14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5</a:t>
            </a:r>
            <a:br>
              <a:rPr b="0" i="0" lang="pt-BR" sz="14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pt-BR" sz="14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4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resultado</a:t>
            </a:r>
            <a:r>
              <a:rPr b="0" i="0" lang="pt-BR" sz="14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pt-BR" sz="14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4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resultado</a:t>
            </a:r>
            <a:r>
              <a:rPr b="0" i="0" lang="pt-BR" sz="14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0" i="0" lang="pt-BR" sz="14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endParaRPr b="0" i="0" sz="1400" u="none" cap="none" strike="noStrike">
              <a:solidFill>
                <a:srgbClr val="0097A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9" name="Google Shape;269;p50"/>
          <p:cNvSpPr txBox="1"/>
          <p:nvPr/>
        </p:nvSpPr>
        <p:spPr>
          <a:xfrm>
            <a:off x="5560900" y="1880175"/>
            <a:ext cx="22254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pt-BR" sz="14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pt-BR" sz="14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4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resultado</a:t>
            </a:r>
            <a:r>
              <a:rPr b="0" i="0" lang="pt-BR" sz="14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b="0" i="0" lang="pt-BR" sz="14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  <a:t> 20</a:t>
            </a:r>
            <a:br>
              <a:rPr b="0" i="0" lang="pt-BR" sz="14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0" i="0" sz="1400" u="none" cap="none" strike="noStrike">
              <a:solidFill>
                <a:srgbClr val="0097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resultado</a:t>
            </a:r>
            <a:r>
              <a:rPr b="0" i="0" lang="pt-BR" sz="14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-=</a:t>
            </a:r>
            <a:r>
              <a:rPr b="0" i="0" lang="pt-BR" sz="14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br>
              <a:rPr b="0" i="0" lang="pt-BR" sz="14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pt-BR" sz="14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4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resultado</a:t>
            </a:r>
            <a:r>
              <a:rPr b="0" i="0" lang="pt-BR" sz="14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*=</a:t>
            </a:r>
            <a:r>
              <a:rPr b="0" i="0" lang="pt-BR" sz="14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5</a:t>
            </a:r>
            <a:br>
              <a:rPr b="0" i="0" lang="pt-BR" sz="14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pt-BR" sz="14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4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resultado</a:t>
            </a:r>
            <a:r>
              <a:rPr b="0" i="0" lang="pt-BR" sz="14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/=</a:t>
            </a:r>
            <a:r>
              <a:rPr b="0" i="0" lang="pt-BR" sz="14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endParaRPr b="0" i="0" sz="1400" u="none" cap="none" strike="noStrike">
              <a:solidFill>
                <a:srgbClr val="0097A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1"/>
          <p:cNvSpPr txBox="1"/>
          <p:nvPr>
            <p:ph idx="4294967295" type="subTitle"/>
          </p:nvPr>
        </p:nvSpPr>
        <p:spPr>
          <a:xfrm>
            <a:off x="311650" y="1056700"/>
            <a:ext cx="8006100" cy="3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B3F"/>
              </a:buClr>
              <a:buSzPts val="1800"/>
              <a:buFont typeface="Montserrat"/>
              <a:buNone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Faça as seguintes operações usando o computador: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B3F"/>
              </a:buClr>
              <a:buSzPts val="1800"/>
              <a:buFont typeface="Montserrat"/>
              <a:buNone/>
            </a:pPr>
            <a:r>
              <a:t/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AutoNum type="arabicPeriod"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Somar 3 com 4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AutoNum type="arabicPeriod"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Multiplicar 3 com 5 e dividir o resultado por 2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AutoNum type="arabicPeriod"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Subtrair 5 de 4 e multiplicar o resultado por -1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6535B"/>
              </a:buClr>
              <a:buSzPts val="2200"/>
              <a:buFont typeface="Montserrat"/>
              <a:buAutoNum type="arabicPeriod"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Determinar o resto da divisão de 234 por 5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51"/>
          <p:cNvSpPr txBox="1"/>
          <p:nvPr>
            <p:ph type="title"/>
          </p:nvPr>
        </p:nvSpPr>
        <p:spPr>
          <a:xfrm>
            <a:off x="311650" y="80500"/>
            <a:ext cx="73446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46535B"/>
                </a:solidFill>
              </a:rPr>
              <a:t>Exercício 1</a:t>
            </a:r>
            <a:endParaRPr sz="3000"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2"/>
          <p:cNvSpPr txBox="1"/>
          <p:nvPr/>
        </p:nvSpPr>
        <p:spPr>
          <a:xfrm>
            <a:off x="2813925" y="256650"/>
            <a:ext cx="6018300" cy="4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Fixação</a:t>
            </a:r>
            <a:br>
              <a:rPr b="0" i="0" lang="pt-BR" sz="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2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b="1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Operadores Aritméticos</a:t>
            </a:r>
            <a:endParaRPr b="1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/ 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3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000"/>
              <a:t>Comparadores</a:t>
            </a:r>
            <a:endParaRPr sz="4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/>
          <p:nvPr>
            <p:ph idx="1" type="subTitle"/>
          </p:nvPr>
        </p:nvSpPr>
        <p:spPr>
          <a:xfrm>
            <a:off x="311700" y="1103650"/>
            <a:ext cx="81561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/>
              <a:t>Comparadores são operadores que permitem </a:t>
            </a:r>
            <a:r>
              <a:rPr b="1" lang="pt-BR" sz="2200"/>
              <a:t>comparar</a:t>
            </a:r>
            <a:r>
              <a:rPr lang="pt-BR" sz="2200"/>
              <a:t> o valor das variáveis entre si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Arial"/>
              <a:buChar char="●"/>
            </a:pPr>
            <a:r>
              <a:rPr lang="pt-BR" sz="2200"/>
              <a:t>São eles:</a:t>
            </a:r>
            <a:endParaRPr sz="2200"/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Arial"/>
              <a:buChar char="○"/>
            </a:pPr>
            <a:r>
              <a:rPr lang="pt-BR" sz="2000">
                <a:solidFill>
                  <a:srgbClr val="46535B"/>
                </a:solidFill>
              </a:rPr>
              <a:t>Igual: </a:t>
            </a:r>
            <a:r>
              <a:rPr b="1" lang="pt-BR" sz="2000">
                <a:solidFill>
                  <a:srgbClr val="46535B"/>
                </a:solidFill>
              </a:rPr>
              <a:t>===</a:t>
            </a:r>
            <a:r>
              <a:rPr lang="pt-BR" sz="2000">
                <a:solidFill>
                  <a:srgbClr val="46535B"/>
                </a:solidFill>
              </a:rPr>
              <a:t> </a:t>
            </a:r>
            <a:endParaRPr sz="2000">
              <a:solidFill>
                <a:srgbClr val="46535B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Arial"/>
              <a:buChar char="○"/>
            </a:pPr>
            <a:r>
              <a:rPr lang="pt-BR" sz="2000">
                <a:solidFill>
                  <a:srgbClr val="46535B"/>
                </a:solidFill>
              </a:rPr>
              <a:t>Diferente: </a:t>
            </a:r>
            <a:r>
              <a:rPr b="1" lang="pt-BR" sz="2000">
                <a:solidFill>
                  <a:srgbClr val="46535B"/>
                </a:solidFill>
              </a:rPr>
              <a:t>!==</a:t>
            </a:r>
            <a:endParaRPr b="1" sz="2000">
              <a:solidFill>
                <a:srgbClr val="46535B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Arial"/>
              <a:buChar char="○"/>
            </a:pPr>
            <a:r>
              <a:rPr lang="pt-BR" sz="2000">
                <a:solidFill>
                  <a:srgbClr val="46535B"/>
                </a:solidFill>
              </a:rPr>
              <a:t>Maior e maior igual: </a:t>
            </a:r>
            <a:r>
              <a:rPr b="1" lang="pt-BR" sz="2000">
                <a:solidFill>
                  <a:srgbClr val="46535B"/>
                </a:solidFill>
              </a:rPr>
              <a:t>&gt;</a:t>
            </a:r>
            <a:r>
              <a:rPr lang="pt-BR" sz="2000">
                <a:solidFill>
                  <a:srgbClr val="46535B"/>
                </a:solidFill>
              </a:rPr>
              <a:t> e </a:t>
            </a:r>
            <a:r>
              <a:rPr b="1" lang="pt-BR" sz="2000">
                <a:solidFill>
                  <a:srgbClr val="46535B"/>
                </a:solidFill>
              </a:rPr>
              <a:t>&gt;=</a:t>
            </a:r>
            <a:endParaRPr b="1" sz="2000">
              <a:solidFill>
                <a:srgbClr val="46535B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Arial"/>
              <a:buChar char="○"/>
            </a:pPr>
            <a:r>
              <a:rPr lang="pt-BR" sz="2000">
                <a:solidFill>
                  <a:srgbClr val="46535B"/>
                </a:solidFill>
              </a:rPr>
              <a:t>Menor e menor igual: </a:t>
            </a:r>
            <a:r>
              <a:rPr b="1" lang="pt-BR" sz="2000">
                <a:solidFill>
                  <a:srgbClr val="46535B"/>
                </a:solidFill>
              </a:rPr>
              <a:t>&lt;</a:t>
            </a:r>
            <a:r>
              <a:rPr lang="pt-BR" sz="2000">
                <a:solidFill>
                  <a:srgbClr val="46535B"/>
                </a:solidFill>
              </a:rPr>
              <a:t> e </a:t>
            </a:r>
            <a:r>
              <a:rPr b="1" lang="pt-BR" sz="2000">
                <a:solidFill>
                  <a:srgbClr val="46535B"/>
                </a:solidFill>
              </a:rPr>
              <a:t>&lt;=</a:t>
            </a:r>
            <a:endParaRPr b="1" sz="2000">
              <a:solidFill>
                <a:srgbClr val="46535B"/>
              </a:solidFill>
            </a:endParaRPr>
          </a:p>
        </p:txBody>
      </p:sp>
      <p:sp>
        <p:nvSpPr>
          <p:cNvPr id="291" name="Google Shape;291;p54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Comparadores </a:t>
            </a:r>
            <a:r>
              <a:rPr lang="pt-BR" sz="3400"/>
              <a:t>🧤</a:t>
            </a:r>
            <a:r>
              <a:rPr lang="pt-BR">
                <a:solidFill>
                  <a:srgbClr val="46535B"/>
                </a:solidFill>
              </a:rPr>
              <a:t> </a:t>
            </a:r>
            <a:endParaRPr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5"/>
          <p:cNvSpPr txBox="1"/>
          <p:nvPr>
            <p:ph idx="1" type="subTitle"/>
          </p:nvPr>
        </p:nvSpPr>
        <p:spPr>
          <a:xfrm>
            <a:off x="311700" y="1103650"/>
            <a:ext cx="81561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Char char="●"/>
            </a:pPr>
            <a:r>
              <a:rPr lang="pt-BR" sz="2200">
                <a:solidFill>
                  <a:srgbClr val="46535B"/>
                </a:solidFill>
              </a:rPr>
              <a:t>Quando fazemos uma comparação, o nosso resultado sempre vai ser verdadeiro ou falso</a:t>
            </a:r>
            <a:endParaRPr sz="2200">
              <a:solidFill>
                <a:srgbClr val="46535B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000"/>
              <a:buChar char="○"/>
            </a:pPr>
            <a:r>
              <a:rPr b="1" lang="pt-BR" sz="2000">
                <a:solidFill>
                  <a:srgbClr val="46535B"/>
                </a:solidFill>
              </a:rPr>
              <a:t>Ex:</a:t>
            </a:r>
            <a:r>
              <a:rPr lang="pt-BR" sz="2000">
                <a:solidFill>
                  <a:srgbClr val="46535B"/>
                </a:solidFill>
              </a:rPr>
              <a:t> 1 é igual a 1? SIM ou NÃO? (verdadeiro ou falso)</a:t>
            </a:r>
            <a:endParaRPr sz="2000">
              <a:solidFill>
                <a:srgbClr val="46535B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46535B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Char char="●"/>
            </a:pPr>
            <a:r>
              <a:rPr lang="pt-BR" sz="2200">
                <a:solidFill>
                  <a:srgbClr val="46535B"/>
                </a:solidFill>
              </a:rPr>
              <a:t>Por isso, resultado de uma comparação é sempre um </a:t>
            </a:r>
            <a:r>
              <a:rPr b="1" lang="pt-BR" sz="2200">
                <a:solidFill>
                  <a:srgbClr val="46535B"/>
                </a:solidFill>
              </a:rPr>
              <a:t>booleano </a:t>
            </a:r>
            <a:r>
              <a:rPr lang="pt-BR" sz="2200">
                <a:solidFill>
                  <a:srgbClr val="46535B"/>
                </a:solidFill>
              </a:rPr>
              <a:t>(true ou false)</a:t>
            </a:r>
            <a:endParaRPr sz="2200">
              <a:solidFill>
                <a:srgbClr val="46535B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200">
              <a:solidFill>
                <a:srgbClr val="46535B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Char char="●"/>
            </a:pPr>
            <a:r>
              <a:rPr lang="pt-BR" sz="2200">
                <a:solidFill>
                  <a:srgbClr val="46535B"/>
                </a:solidFill>
              </a:rPr>
              <a:t>Quando a comparação for correta, o resultado é </a:t>
            </a:r>
            <a:r>
              <a:rPr b="1" lang="pt-BR" sz="2200">
                <a:solidFill>
                  <a:srgbClr val="46535B"/>
                </a:solidFill>
              </a:rPr>
              <a:t>true</a:t>
            </a:r>
            <a:r>
              <a:rPr lang="pt-BR" sz="2200">
                <a:solidFill>
                  <a:srgbClr val="46535B"/>
                </a:solidFill>
              </a:rPr>
              <a:t>. Caso contrário, é </a:t>
            </a:r>
            <a:r>
              <a:rPr b="1" lang="pt-BR" sz="2200">
                <a:solidFill>
                  <a:srgbClr val="46535B"/>
                </a:solidFill>
              </a:rPr>
              <a:t>false</a:t>
            </a:r>
            <a:r>
              <a:rPr lang="pt-BR" sz="2200">
                <a:solidFill>
                  <a:srgbClr val="46535B"/>
                </a:solidFill>
              </a:rPr>
              <a:t>. </a:t>
            </a:r>
            <a:endParaRPr sz="2200">
              <a:solidFill>
                <a:srgbClr val="46535B"/>
              </a:solidFill>
            </a:endParaRPr>
          </a:p>
        </p:txBody>
      </p:sp>
      <p:sp>
        <p:nvSpPr>
          <p:cNvPr id="297" name="Google Shape;297;p55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Comparadores </a:t>
            </a:r>
            <a:r>
              <a:rPr lang="pt-BR" sz="3400"/>
              <a:t>🧤</a:t>
            </a:r>
            <a:r>
              <a:rPr lang="pt-BR">
                <a:solidFill>
                  <a:srgbClr val="46535B"/>
                </a:solidFill>
              </a:rPr>
              <a:t> </a:t>
            </a:r>
            <a:endParaRPr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6"/>
          <p:cNvSpPr txBox="1"/>
          <p:nvPr>
            <p:ph idx="1" type="subTitle"/>
          </p:nvPr>
        </p:nvSpPr>
        <p:spPr>
          <a:xfrm>
            <a:off x="311700" y="1103650"/>
            <a:ext cx="81561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Arial"/>
              <a:buChar char="●"/>
            </a:pPr>
            <a:r>
              <a:rPr b="1" lang="pt-BR" sz="2200"/>
              <a:t>===</a:t>
            </a:r>
            <a:r>
              <a:rPr lang="pt-BR" sz="2200"/>
              <a:t> verifica se o valor e o tipo são iguais</a:t>
            </a:r>
            <a:endParaRPr sz="2200"/>
          </a:p>
        </p:txBody>
      </p:sp>
      <p:sp>
        <p:nvSpPr>
          <p:cNvPr id="303" name="Google Shape;303;p56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Comparadores </a:t>
            </a:r>
            <a:r>
              <a:rPr lang="pt-BR" sz="3400"/>
              <a:t>🧤</a:t>
            </a:r>
            <a:endParaRPr>
              <a:solidFill>
                <a:srgbClr val="46535B"/>
              </a:solidFill>
            </a:endParaRPr>
          </a:p>
        </p:txBody>
      </p:sp>
      <p:sp>
        <p:nvSpPr>
          <p:cNvPr id="304" name="Google Shape;304;p56"/>
          <p:cNvSpPr txBox="1"/>
          <p:nvPr/>
        </p:nvSpPr>
        <p:spPr>
          <a:xfrm>
            <a:off x="2035150" y="2065475"/>
            <a:ext cx="49491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A42420"/>
                </a:solidFill>
                <a:latin typeface="Roboto Mono"/>
                <a:ea typeface="Roboto Mono"/>
                <a:cs typeface="Roboto Mono"/>
                <a:sym typeface="Roboto Mono"/>
              </a:rPr>
              <a:t>"1"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===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A42420"/>
                </a:solidFill>
                <a:latin typeface="Roboto Mono"/>
                <a:ea typeface="Roboto Mono"/>
                <a:cs typeface="Roboto Mono"/>
                <a:sym typeface="Roboto Mono"/>
              </a:rPr>
              <a:t>"2"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  <a:t>// false, são diferentes</a:t>
            </a:r>
            <a:endParaRPr b="0" i="0" sz="1600" u="none" cap="none" strike="noStrike">
              <a:solidFill>
                <a:srgbClr val="008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A42420"/>
                </a:solidFill>
                <a:latin typeface="Roboto Mono"/>
                <a:ea typeface="Roboto Mono"/>
                <a:cs typeface="Roboto Mono"/>
                <a:sym typeface="Roboto Mono"/>
              </a:rPr>
              <a:t>"2"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===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A42420"/>
                </a:solidFill>
                <a:latin typeface="Roboto Mono"/>
                <a:ea typeface="Roboto Mono"/>
                <a:cs typeface="Roboto Mono"/>
                <a:sym typeface="Roboto Mono"/>
              </a:rPr>
              <a:t>"2"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  <a:t>// true, são iguais</a:t>
            </a:r>
            <a:b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600" u="none" cap="none" strike="noStrike">
                <a:solidFill>
                  <a:srgbClr val="A4242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===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A42420"/>
                </a:solidFill>
                <a:latin typeface="Roboto Mono"/>
                <a:ea typeface="Roboto Mono"/>
                <a:cs typeface="Roboto Mono"/>
                <a:sym typeface="Roboto Mono"/>
              </a:rPr>
              <a:t>"2"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  <a:t>// false, tipo diferente</a:t>
            </a:r>
            <a:endParaRPr b="0" i="0" sz="1600" u="none" cap="none" strike="noStrike">
              <a:solidFill>
                <a:srgbClr val="008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0" i="0" lang="pt-BR" sz="16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6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condicao</a:t>
            </a:r>
            <a:r>
              <a:rPr b="0" i="0" lang="pt-BR" sz="16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pt-BR" sz="16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===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="0" i="0" sz="1600" u="none" cap="none" strike="noStrike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3D881F"/>
                </a:solidFill>
                <a:latin typeface="Roboto Mono"/>
                <a:ea typeface="Roboto Mono"/>
                <a:cs typeface="Roboto Mono"/>
                <a:sym typeface="Roboto Mono"/>
              </a:rPr>
              <a:t>// o valor que sai da comparação </a:t>
            </a:r>
            <a:br>
              <a:rPr b="0" i="0" lang="pt-BR" sz="1600" u="none" cap="none" strike="noStrike">
                <a:solidFill>
                  <a:srgbClr val="3D881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600" u="none" cap="none" strike="noStrike">
                <a:solidFill>
                  <a:srgbClr val="3D881F"/>
                </a:solidFill>
                <a:latin typeface="Roboto Mono"/>
                <a:ea typeface="Roboto Mono"/>
                <a:cs typeface="Roboto Mono"/>
                <a:sym typeface="Roboto Mono"/>
              </a:rPr>
              <a:t>// pode ser guardado em uma variável</a:t>
            </a:r>
            <a:br>
              <a:rPr b="0" i="0" lang="pt-BR" sz="1600" u="none" cap="none" strike="noStrike">
                <a:solidFill>
                  <a:srgbClr val="3D881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600" u="none" cap="none" strike="noStrike">
                <a:solidFill>
                  <a:srgbClr val="3D881F"/>
                </a:solidFill>
                <a:latin typeface="Roboto Mono"/>
                <a:ea typeface="Roboto Mono"/>
                <a:cs typeface="Roboto Mono"/>
                <a:sym typeface="Roboto Mono"/>
              </a:rPr>
              <a:t>// nesse caso, condicao === false</a:t>
            </a:r>
            <a:endParaRPr b="0" i="0" sz="1600" u="none" cap="none" strike="noStrike">
              <a:solidFill>
                <a:srgbClr val="3D881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5" name="Google Shape;305;p56"/>
          <p:cNvSpPr txBox="1"/>
          <p:nvPr/>
        </p:nvSpPr>
        <p:spPr>
          <a:xfrm>
            <a:off x="3071900" y="4614925"/>
            <a:ext cx="256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Vamos ver na prática! </a:t>
            </a:r>
            <a:r>
              <a:rPr b="1" i="0" lang="pt-BR" sz="20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🔬</a:t>
            </a:r>
            <a:endParaRPr b="1" i="0" sz="2000" u="none" cap="none" strike="noStrike">
              <a:solidFill>
                <a:srgbClr val="323B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/>
          <p:nvPr>
            <p:ph idx="1" type="subTitle"/>
          </p:nvPr>
        </p:nvSpPr>
        <p:spPr>
          <a:xfrm>
            <a:off x="311700" y="1103650"/>
            <a:ext cx="81561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Arial"/>
              <a:buChar char="●"/>
            </a:pPr>
            <a:r>
              <a:rPr b="1" lang="pt-BR" sz="2200"/>
              <a:t>!==</a:t>
            </a:r>
            <a:r>
              <a:rPr lang="pt-BR" sz="2200"/>
              <a:t> verifica se o valor e o tipo são diferentes</a:t>
            </a:r>
            <a:endParaRPr sz="2200"/>
          </a:p>
        </p:txBody>
      </p:sp>
      <p:sp>
        <p:nvSpPr>
          <p:cNvPr id="311" name="Google Shape;311;p57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Comparadores </a:t>
            </a:r>
            <a:r>
              <a:rPr lang="pt-BR" sz="3400"/>
              <a:t>🧤</a:t>
            </a:r>
            <a:endParaRPr>
              <a:solidFill>
                <a:srgbClr val="46535B"/>
              </a:solidFill>
            </a:endParaRPr>
          </a:p>
        </p:txBody>
      </p:sp>
      <p:sp>
        <p:nvSpPr>
          <p:cNvPr id="312" name="Google Shape;312;p57"/>
          <p:cNvSpPr txBox="1"/>
          <p:nvPr/>
        </p:nvSpPr>
        <p:spPr>
          <a:xfrm>
            <a:off x="2035150" y="2217875"/>
            <a:ext cx="49491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A42420"/>
                </a:solidFill>
                <a:latin typeface="Roboto Mono"/>
                <a:ea typeface="Roboto Mono"/>
                <a:cs typeface="Roboto Mono"/>
                <a:sym typeface="Roboto Mono"/>
              </a:rPr>
              <a:t>"1"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!==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A42420"/>
                </a:solidFill>
                <a:latin typeface="Roboto Mono"/>
                <a:ea typeface="Roboto Mono"/>
                <a:cs typeface="Roboto Mono"/>
                <a:sym typeface="Roboto Mono"/>
              </a:rPr>
              <a:t>"2"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  <a:t>// true, são diferentes</a:t>
            </a:r>
            <a:endParaRPr b="0" i="0" sz="1600" u="none" cap="none" strike="noStrike">
              <a:solidFill>
                <a:srgbClr val="008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A42420"/>
                </a:solidFill>
                <a:latin typeface="Roboto Mono"/>
                <a:ea typeface="Roboto Mono"/>
                <a:cs typeface="Roboto Mono"/>
                <a:sym typeface="Roboto Mono"/>
              </a:rPr>
              <a:t>"2"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!==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A42420"/>
                </a:solidFill>
                <a:latin typeface="Roboto Mono"/>
                <a:ea typeface="Roboto Mono"/>
                <a:cs typeface="Roboto Mono"/>
                <a:sym typeface="Roboto Mono"/>
              </a:rPr>
              <a:t>"2"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  <a:t>// false, são iguais</a:t>
            </a:r>
            <a:b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600" u="none" cap="none" strike="noStrike">
                <a:solidFill>
                  <a:srgbClr val="A4242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!==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A42420"/>
                </a:solidFill>
                <a:latin typeface="Roboto Mono"/>
                <a:ea typeface="Roboto Mono"/>
                <a:cs typeface="Roboto Mono"/>
                <a:sym typeface="Roboto Mono"/>
              </a:rPr>
              <a:t>"2"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  <a:t>// true, tipos diferentes</a:t>
            </a:r>
            <a:endParaRPr b="0" i="0" sz="1600" u="none" cap="none" strike="noStrike">
              <a:solidFill>
                <a:srgbClr val="008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0" i="0" lang="pt-BR" sz="16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6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condicao</a:t>
            </a:r>
            <a:r>
              <a:rPr b="0" i="0" lang="pt-BR" sz="16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pt-BR" sz="16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!==</a:t>
            </a:r>
            <a:r>
              <a:rPr b="0" i="0" lang="pt-BR" sz="1600" u="none" cap="none" strike="noStrike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2  </a:t>
            </a:r>
            <a: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  <a:t>// true</a:t>
            </a:r>
            <a:endParaRPr b="0" i="0" sz="1600" u="none" cap="none" strike="noStrike">
              <a:solidFill>
                <a:srgbClr val="3D881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3" name="Google Shape;313;p57"/>
          <p:cNvSpPr txBox="1"/>
          <p:nvPr/>
        </p:nvSpPr>
        <p:spPr>
          <a:xfrm>
            <a:off x="3071900" y="4614925"/>
            <a:ext cx="256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Vamos ver na prática! </a:t>
            </a:r>
            <a:r>
              <a:rPr b="1" i="0" lang="pt-BR" sz="20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🔬</a:t>
            </a:r>
            <a:endParaRPr b="1" i="0" sz="2000" u="none" cap="none" strike="noStrike">
              <a:solidFill>
                <a:srgbClr val="323B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000">
                <a:solidFill>
                  <a:schemeClr val="dk2"/>
                </a:solidFill>
              </a:rPr>
              <a:t>Lógica de Programação</a:t>
            </a:r>
            <a:endParaRPr sz="4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8"/>
          <p:cNvSpPr txBox="1"/>
          <p:nvPr>
            <p:ph idx="1" type="subTitle"/>
          </p:nvPr>
        </p:nvSpPr>
        <p:spPr>
          <a:xfrm>
            <a:off x="311700" y="1103650"/>
            <a:ext cx="81561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b="1" lang="pt-BR" sz="2200"/>
              <a:t>&gt; e &gt;=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>
                <a:solidFill>
                  <a:srgbClr val="46535B"/>
                </a:solidFill>
              </a:rPr>
              <a:t>Pode ser usado com </a:t>
            </a:r>
            <a:r>
              <a:rPr b="1" lang="pt-BR" sz="2200">
                <a:solidFill>
                  <a:srgbClr val="46535B"/>
                </a:solidFill>
              </a:rPr>
              <a:t>numbers</a:t>
            </a:r>
            <a:endParaRPr b="1" sz="2200">
              <a:solidFill>
                <a:srgbClr val="46535B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b="1" lang="pt-BR" sz="2200">
                <a:solidFill>
                  <a:srgbClr val="46535B"/>
                </a:solidFill>
              </a:rPr>
              <a:t>&gt;=</a:t>
            </a:r>
            <a:r>
              <a:rPr lang="pt-BR" sz="2200">
                <a:solidFill>
                  <a:srgbClr val="46535B"/>
                </a:solidFill>
              </a:rPr>
              <a:t>: retorna </a:t>
            </a:r>
            <a:r>
              <a:rPr b="1" lang="pt-BR" sz="2200">
                <a:solidFill>
                  <a:srgbClr val="46535B"/>
                </a:solidFill>
              </a:rPr>
              <a:t>true</a:t>
            </a:r>
            <a:r>
              <a:rPr lang="pt-BR" sz="2200">
                <a:solidFill>
                  <a:srgbClr val="46535B"/>
                </a:solidFill>
              </a:rPr>
              <a:t> se os números envolvidos forem </a:t>
            </a:r>
            <a:r>
              <a:rPr b="1" lang="pt-BR" sz="2200">
                <a:solidFill>
                  <a:srgbClr val="46535B"/>
                </a:solidFill>
              </a:rPr>
              <a:t>iguais</a:t>
            </a:r>
            <a:r>
              <a:rPr lang="pt-BR" sz="2200">
                <a:solidFill>
                  <a:srgbClr val="46535B"/>
                </a:solidFill>
              </a:rPr>
              <a:t> ou se o primeiro for </a:t>
            </a:r>
            <a:r>
              <a:rPr b="1" lang="pt-BR" sz="2200">
                <a:solidFill>
                  <a:srgbClr val="46535B"/>
                </a:solidFill>
              </a:rPr>
              <a:t>maior</a:t>
            </a:r>
            <a:r>
              <a:rPr lang="pt-BR" sz="2200">
                <a:solidFill>
                  <a:srgbClr val="46535B"/>
                </a:solidFill>
              </a:rPr>
              <a:t> que o segundo</a:t>
            </a:r>
            <a:endParaRPr sz="2200">
              <a:solidFill>
                <a:srgbClr val="46535B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b="1" lang="pt-BR" sz="2200">
                <a:solidFill>
                  <a:srgbClr val="46535B"/>
                </a:solidFill>
              </a:rPr>
              <a:t>&gt;</a:t>
            </a:r>
            <a:r>
              <a:rPr lang="pt-BR" sz="2200">
                <a:solidFill>
                  <a:srgbClr val="46535B"/>
                </a:solidFill>
              </a:rPr>
              <a:t>: retorna </a:t>
            </a:r>
            <a:r>
              <a:rPr b="1" lang="pt-BR" sz="2200">
                <a:solidFill>
                  <a:srgbClr val="46535B"/>
                </a:solidFill>
              </a:rPr>
              <a:t>true</a:t>
            </a:r>
            <a:r>
              <a:rPr lang="pt-BR" sz="2200">
                <a:solidFill>
                  <a:srgbClr val="46535B"/>
                </a:solidFill>
              </a:rPr>
              <a:t> </a:t>
            </a:r>
            <a:r>
              <a:rPr b="1" lang="pt-BR" sz="2200">
                <a:solidFill>
                  <a:srgbClr val="46535B"/>
                </a:solidFill>
              </a:rPr>
              <a:t>só</a:t>
            </a:r>
            <a:r>
              <a:rPr lang="pt-BR" sz="2200">
                <a:solidFill>
                  <a:srgbClr val="46535B"/>
                </a:solidFill>
              </a:rPr>
              <a:t> se o primeiro for </a:t>
            </a:r>
            <a:r>
              <a:rPr b="1" lang="pt-BR" sz="2200">
                <a:solidFill>
                  <a:srgbClr val="46535B"/>
                </a:solidFill>
              </a:rPr>
              <a:t>maior</a:t>
            </a:r>
            <a:r>
              <a:rPr lang="pt-BR" sz="2200">
                <a:solidFill>
                  <a:srgbClr val="46535B"/>
                </a:solidFill>
              </a:rPr>
              <a:t> que o segundo</a:t>
            </a:r>
            <a:endParaRPr b="1" sz="2200"/>
          </a:p>
        </p:txBody>
      </p:sp>
      <p:sp>
        <p:nvSpPr>
          <p:cNvPr id="319" name="Google Shape;319;p58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Comparadores </a:t>
            </a:r>
            <a:r>
              <a:rPr lang="pt-BR" sz="3400">
                <a:solidFill>
                  <a:srgbClr val="46535B"/>
                </a:solidFill>
              </a:rPr>
              <a:t>🧤</a:t>
            </a:r>
            <a:endParaRPr sz="3400"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 txBox="1"/>
          <p:nvPr>
            <p:ph idx="1" type="subTitle"/>
          </p:nvPr>
        </p:nvSpPr>
        <p:spPr>
          <a:xfrm>
            <a:off x="311700" y="1103650"/>
            <a:ext cx="81561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b="1" lang="pt-BR" sz="2200"/>
              <a:t>&gt; e &gt;=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200"/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Comparadores </a:t>
            </a:r>
            <a:r>
              <a:rPr lang="pt-BR" sz="3400">
                <a:solidFill>
                  <a:srgbClr val="46535B"/>
                </a:solidFill>
              </a:rPr>
              <a:t>🧤</a:t>
            </a:r>
            <a:endParaRPr sz="3400">
              <a:solidFill>
                <a:srgbClr val="46535B"/>
              </a:solidFill>
            </a:endParaRPr>
          </a:p>
        </p:txBody>
      </p:sp>
      <p:sp>
        <p:nvSpPr>
          <p:cNvPr id="326" name="Google Shape;326;p59"/>
          <p:cNvSpPr txBox="1"/>
          <p:nvPr/>
        </p:nvSpPr>
        <p:spPr>
          <a:xfrm>
            <a:off x="1418925" y="1857850"/>
            <a:ext cx="58431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A4242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  <a:t>// false, porque 1 é menor que 2</a:t>
            </a:r>
            <a:b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600" u="none" cap="none" strike="noStrike">
                <a:solidFill>
                  <a:srgbClr val="A4242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  <a:t>// false, porque 2 é igual a 2</a:t>
            </a:r>
            <a:b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600" u="none" cap="none" strike="noStrike">
                <a:solidFill>
                  <a:srgbClr val="A4242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  <a:t>// true, porque 3 é maior que 2</a:t>
            </a:r>
            <a:b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600" u="none" cap="none" strike="noStrike">
                <a:solidFill>
                  <a:srgbClr val="A4242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&gt;=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  <a:t>// false, porque 1 é menor que 2</a:t>
            </a:r>
            <a:b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600" u="none" cap="none" strike="noStrike">
                <a:solidFill>
                  <a:srgbClr val="A4242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&gt;=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  <a:t>// true, porque 2 é igual a 2</a:t>
            </a:r>
            <a:b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600" u="none" cap="none" strike="noStrike">
                <a:solidFill>
                  <a:srgbClr val="A4242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&gt;=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  <a:t>// true, porque 3 é maior que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9"/>
          <p:cNvSpPr txBox="1"/>
          <p:nvPr/>
        </p:nvSpPr>
        <p:spPr>
          <a:xfrm>
            <a:off x="3071900" y="4614925"/>
            <a:ext cx="256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Vamos ver na prática! </a:t>
            </a:r>
            <a:r>
              <a:rPr b="1" i="0" lang="pt-BR" sz="20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🔬</a:t>
            </a:r>
            <a:endParaRPr b="1" i="0" sz="2000" u="none" cap="none" strike="noStrike">
              <a:solidFill>
                <a:srgbClr val="323B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idx="1" type="subTitle"/>
          </p:nvPr>
        </p:nvSpPr>
        <p:spPr>
          <a:xfrm>
            <a:off x="311700" y="1103650"/>
            <a:ext cx="81561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b="1" lang="pt-BR" sz="2200"/>
              <a:t>&lt; e &lt;=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>
                <a:solidFill>
                  <a:srgbClr val="46535B"/>
                </a:solidFill>
              </a:rPr>
              <a:t>Também pode ser usado com </a:t>
            </a:r>
            <a:r>
              <a:rPr b="1" lang="pt-BR" sz="2200">
                <a:solidFill>
                  <a:srgbClr val="46535B"/>
                </a:solidFill>
              </a:rPr>
              <a:t>numbers</a:t>
            </a:r>
            <a:endParaRPr b="1" sz="2200">
              <a:solidFill>
                <a:srgbClr val="46535B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b="1" lang="pt-BR" sz="2200">
                <a:solidFill>
                  <a:srgbClr val="46535B"/>
                </a:solidFill>
              </a:rPr>
              <a:t>&lt;=</a:t>
            </a:r>
            <a:r>
              <a:rPr lang="pt-BR" sz="2200">
                <a:solidFill>
                  <a:srgbClr val="46535B"/>
                </a:solidFill>
              </a:rPr>
              <a:t>: retorna </a:t>
            </a:r>
            <a:r>
              <a:rPr b="1" lang="pt-BR" sz="2200">
                <a:solidFill>
                  <a:srgbClr val="46535B"/>
                </a:solidFill>
              </a:rPr>
              <a:t>true</a:t>
            </a:r>
            <a:r>
              <a:rPr lang="pt-BR" sz="2200">
                <a:solidFill>
                  <a:srgbClr val="46535B"/>
                </a:solidFill>
              </a:rPr>
              <a:t> se os números envolvidos forem </a:t>
            </a:r>
            <a:r>
              <a:rPr b="1" lang="pt-BR" sz="2200">
                <a:solidFill>
                  <a:srgbClr val="46535B"/>
                </a:solidFill>
              </a:rPr>
              <a:t>iguais</a:t>
            </a:r>
            <a:r>
              <a:rPr lang="pt-BR" sz="2200">
                <a:solidFill>
                  <a:srgbClr val="46535B"/>
                </a:solidFill>
              </a:rPr>
              <a:t> ou se o primeiro é </a:t>
            </a:r>
            <a:r>
              <a:rPr b="1" lang="pt-BR" sz="2200">
                <a:solidFill>
                  <a:srgbClr val="46535B"/>
                </a:solidFill>
              </a:rPr>
              <a:t>menor</a:t>
            </a:r>
            <a:r>
              <a:rPr lang="pt-BR" sz="2200">
                <a:solidFill>
                  <a:srgbClr val="46535B"/>
                </a:solidFill>
              </a:rPr>
              <a:t> que o segundo</a:t>
            </a:r>
            <a:endParaRPr sz="2200">
              <a:solidFill>
                <a:srgbClr val="46535B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b="1" lang="pt-BR" sz="2200">
                <a:solidFill>
                  <a:srgbClr val="46535B"/>
                </a:solidFill>
              </a:rPr>
              <a:t>&lt;</a:t>
            </a:r>
            <a:r>
              <a:rPr lang="pt-BR" sz="2200">
                <a:solidFill>
                  <a:srgbClr val="46535B"/>
                </a:solidFill>
              </a:rPr>
              <a:t>: retorna </a:t>
            </a:r>
            <a:r>
              <a:rPr b="1" lang="pt-BR" sz="2200">
                <a:solidFill>
                  <a:srgbClr val="46535B"/>
                </a:solidFill>
              </a:rPr>
              <a:t>true</a:t>
            </a:r>
            <a:r>
              <a:rPr lang="pt-BR" sz="2200">
                <a:solidFill>
                  <a:srgbClr val="46535B"/>
                </a:solidFill>
              </a:rPr>
              <a:t> </a:t>
            </a:r>
            <a:r>
              <a:rPr b="1" lang="pt-BR" sz="2200">
                <a:solidFill>
                  <a:srgbClr val="46535B"/>
                </a:solidFill>
              </a:rPr>
              <a:t>só</a:t>
            </a:r>
            <a:r>
              <a:rPr lang="pt-BR" sz="2200">
                <a:solidFill>
                  <a:srgbClr val="46535B"/>
                </a:solidFill>
              </a:rPr>
              <a:t> se o primeiro é </a:t>
            </a:r>
            <a:r>
              <a:rPr b="1" lang="pt-BR" sz="2200">
                <a:solidFill>
                  <a:srgbClr val="46535B"/>
                </a:solidFill>
              </a:rPr>
              <a:t>menor</a:t>
            </a:r>
            <a:r>
              <a:rPr lang="pt-BR" sz="2200">
                <a:solidFill>
                  <a:srgbClr val="46535B"/>
                </a:solidFill>
              </a:rPr>
              <a:t> que o segundo</a:t>
            </a:r>
            <a:endParaRPr b="1" sz="2200"/>
          </a:p>
        </p:txBody>
      </p:sp>
      <p:sp>
        <p:nvSpPr>
          <p:cNvPr id="333" name="Google Shape;333;p60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Comparadores </a:t>
            </a:r>
            <a:r>
              <a:rPr lang="pt-BR" sz="3400">
                <a:solidFill>
                  <a:srgbClr val="46535B"/>
                </a:solidFill>
              </a:rPr>
              <a:t>🧤</a:t>
            </a:r>
            <a:endParaRPr sz="3400"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1"/>
          <p:cNvSpPr txBox="1"/>
          <p:nvPr>
            <p:ph idx="1" type="subTitle"/>
          </p:nvPr>
        </p:nvSpPr>
        <p:spPr>
          <a:xfrm>
            <a:off x="311700" y="1103650"/>
            <a:ext cx="81561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b="1" lang="pt-BR" sz="2200"/>
              <a:t>&lt; e &lt;=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200"/>
          </a:p>
        </p:txBody>
      </p:sp>
      <p:sp>
        <p:nvSpPr>
          <p:cNvPr id="339" name="Google Shape;339;p61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Comparadores </a:t>
            </a:r>
            <a:r>
              <a:rPr lang="pt-BR" sz="3400">
                <a:solidFill>
                  <a:srgbClr val="46535B"/>
                </a:solidFill>
              </a:rPr>
              <a:t>🧤</a:t>
            </a:r>
            <a:endParaRPr sz="3400">
              <a:solidFill>
                <a:srgbClr val="46535B"/>
              </a:solidFill>
            </a:endParaRPr>
          </a:p>
        </p:txBody>
      </p:sp>
      <p:sp>
        <p:nvSpPr>
          <p:cNvPr id="340" name="Google Shape;340;p61"/>
          <p:cNvSpPr txBox="1"/>
          <p:nvPr/>
        </p:nvSpPr>
        <p:spPr>
          <a:xfrm>
            <a:off x="1628100" y="1857850"/>
            <a:ext cx="56757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A4242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  <a:t>// true, porque 1 é menor que 2</a:t>
            </a:r>
            <a:b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600" u="none" cap="none" strike="noStrike">
                <a:solidFill>
                  <a:srgbClr val="A4242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  <a:t>// false, porque 2 é igual a 2</a:t>
            </a:r>
            <a:b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600" u="none" cap="none" strike="noStrike">
                <a:solidFill>
                  <a:srgbClr val="A4242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  <a:t>// false, porque 3 é maior que 2</a:t>
            </a:r>
            <a:b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600" u="none" cap="none" strike="noStrike">
                <a:solidFill>
                  <a:srgbClr val="A4242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&lt;=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  <a:t>// true, porque 1 é menor que 2</a:t>
            </a:r>
            <a:b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600" u="none" cap="none" strike="noStrike">
                <a:solidFill>
                  <a:srgbClr val="A4242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&lt;=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  <a:t>// true, porque 2 é igual a 2</a:t>
            </a:r>
            <a:b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600" u="none" cap="none" strike="noStrike">
                <a:solidFill>
                  <a:srgbClr val="A4242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&lt;=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pt-BR" sz="16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600" u="none" cap="none" strike="noStrike">
                <a:solidFill>
                  <a:srgbClr val="008F00"/>
                </a:solidFill>
                <a:latin typeface="Roboto Mono"/>
                <a:ea typeface="Roboto Mono"/>
                <a:cs typeface="Roboto Mono"/>
                <a:sym typeface="Roboto Mono"/>
              </a:rPr>
              <a:t>// false, porque 3 é maior que 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61"/>
          <p:cNvSpPr txBox="1"/>
          <p:nvPr/>
        </p:nvSpPr>
        <p:spPr>
          <a:xfrm>
            <a:off x="3071900" y="4614925"/>
            <a:ext cx="256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Vamos ver na prática! </a:t>
            </a:r>
            <a:r>
              <a:rPr b="1" i="0" lang="pt-BR" sz="20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🔬</a:t>
            </a:r>
            <a:endParaRPr b="1" i="0" sz="2000" u="none" cap="none" strike="noStrike">
              <a:solidFill>
                <a:srgbClr val="323B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2"/>
          <p:cNvSpPr txBox="1"/>
          <p:nvPr>
            <p:ph idx="4294967295" type="subTitle"/>
          </p:nvPr>
        </p:nvSpPr>
        <p:spPr>
          <a:xfrm>
            <a:off x="311650" y="1056700"/>
            <a:ext cx="8006100" cy="3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Crie duas variáveis que guardem dois números. Imprima na tela as seguintes mensagens: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AutoNum type="arabicPeriod"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O primeiro número é igual ao segundo? True/False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AutoNum type="arabicPeriod"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O primeiro número é diferente do segundo? True/False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AutoNum type="arabicPeriod"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O primeiro número é maior que o segundo? True/False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AutoNum type="arabicPeriod"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O primeiro número é menor que o segundo? True/False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323B3F"/>
              </a:buClr>
              <a:buSzPts val="1800"/>
              <a:buFont typeface="Montserrat"/>
              <a:buNone/>
            </a:pPr>
            <a:r>
              <a:t/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62"/>
          <p:cNvSpPr txBox="1"/>
          <p:nvPr>
            <p:ph type="title"/>
          </p:nvPr>
        </p:nvSpPr>
        <p:spPr>
          <a:xfrm>
            <a:off x="311650" y="80500"/>
            <a:ext cx="73446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46535B"/>
                </a:solidFill>
              </a:rPr>
              <a:t>Exercício </a:t>
            </a:r>
            <a:r>
              <a:rPr lang="pt-BR"/>
              <a:t>2</a:t>
            </a:r>
            <a:endParaRPr sz="3000"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3"/>
          <p:cNvSpPr txBox="1"/>
          <p:nvPr/>
        </p:nvSpPr>
        <p:spPr>
          <a:xfrm>
            <a:off x="2813925" y="256650"/>
            <a:ext cx="6018300" cy="4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Pausa para relaxar</a:t>
            </a:r>
            <a:r>
              <a:rPr b="0" i="0" lang="pt-BR" sz="24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pt-BR" sz="28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😴</a:t>
            </a:r>
            <a:br>
              <a:rPr b="0" i="0" lang="pt-BR" sz="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pt-BR" sz="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b="1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Comparadores</a:t>
            </a:r>
            <a:endParaRPr b="1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===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!==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&gt; e &gt;=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&lt; e &lt;=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63"/>
          <p:cNvSpPr txBox="1"/>
          <p:nvPr/>
        </p:nvSpPr>
        <p:spPr>
          <a:xfrm>
            <a:off x="7955025" y="373262"/>
            <a:ext cx="8772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10 min</a:t>
            </a:r>
            <a:endParaRPr b="1" i="0" sz="3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4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000"/>
              <a:t>Operadores Lógicos</a:t>
            </a:r>
            <a:endParaRPr sz="4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5"/>
          <p:cNvSpPr txBox="1"/>
          <p:nvPr>
            <p:ph idx="1" type="subTitle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>
                <a:solidFill>
                  <a:srgbClr val="46535B"/>
                </a:solidFill>
              </a:rPr>
              <a:t>São operadores especiais usados entre booleanos</a:t>
            </a:r>
            <a:br>
              <a:rPr lang="pt-BR" sz="2200">
                <a:solidFill>
                  <a:srgbClr val="46535B"/>
                </a:solidFill>
              </a:rPr>
            </a:b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/>
              <a:t>R</a:t>
            </a:r>
            <a:r>
              <a:rPr lang="pt-BR" sz="2200">
                <a:solidFill>
                  <a:srgbClr val="46535B"/>
                </a:solidFill>
              </a:rPr>
              <a:t>etornam um valor booleano</a:t>
            </a:r>
            <a:br>
              <a:rPr lang="pt-BR" sz="2200">
                <a:solidFill>
                  <a:srgbClr val="46535B"/>
                </a:solidFill>
              </a:rPr>
            </a:br>
            <a:endParaRPr sz="2200">
              <a:solidFill>
                <a:srgbClr val="46535B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>
                <a:solidFill>
                  <a:srgbClr val="46535B"/>
                </a:solidFill>
              </a:rPr>
              <a:t>Existem 3 importantes:</a:t>
            </a:r>
            <a:endParaRPr sz="2200">
              <a:solidFill>
                <a:srgbClr val="46535B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>
                <a:solidFill>
                  <a:srgbClr val="46535B"/>
                </a:solidFill>
              </a:rPr>
              <a:t>Operador E: </a:t>
            </a:r>
            <a:r>
              <a:rPr lang="pt-BR" sz="2200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endParaRPr sz="2200">
              <a:solidFill>
                <a:srgbClr val="FE7E0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>
                <a:solidFill>
                  <a:srgbClr val="46535B"/>
                </a:solidFill>
              </a:rPr>
              <a:t>Operador Ou:</a:t>
            </a:r>
            <a:r>
              <a:rPr lang="pt-BR" sz="2200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 ||</a:t>
            </a:r>
            <a:endParaRPr sz="2200">
              <a:solidFill>
                <a:srgbClr val="FE7E02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>
                <a:solidFill>
                  <a:srgbClr val="46535B"/>
                </a:solidFill>
              </a:rPr>
              <a:t>Operador Não/Negação:</a:t>
            </a:r>
            <a:r>
              <a:rPr lang="pt-BR" sz="2200">
                <a:solidFill>
                  <a:srgbClr val="FE7E02"/>
                </a:solidFill>
              </a:rPr>
              <a:t> </a:t>
            </a:r>
            <a:r>
              <a:rPr lang="pt-BR" sz="2200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b="1" sz="2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4" name="Google Shape;364;p65"/>
          <p:cNvSpPr txBox="1"/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Operadores Lógicos </a:t>
            </a:r>
            <a:r>
              <a:rPr b="0" lang="pt-BR" sz="340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⌨️</a:t>
            </a:r>
            <a:endParaRPr sz="3400">
              <a:solidFill>
                <a:srgbClr val="FE7E0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6"/>
          <p:cNvSpPr txBox="1"/>
          <p:nvPr>
            <p:ph idx="1" type="subTitle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b="1" lang="pt-BR" sz="2200"/>
              <a:t>Operador E (&amp;&amp;)</a:t>
            </a:r>
            <a:r>
              <a:rPr lang="pt-BR" sz="2200"/>
              <a:t>: r</a:t>
            </a:r>
            <a:r>
              <a:rPr lang="pt-BR" sz="2200">
                <a:solidFill>
                  <a:srgbClr val="46535B"/>
                </a:solidFill>
              </a:rPr>
              <a:t>etorna </a:t>
            </a:r>
            <a:r>
              <a:rPr b="1" lang="pt-BR" sz="2200">
                <a:solidFill>
                  <a:srgbClr val="46535B"/>
                </a:solidFill>
              </a:rPr>
              <a:t>true</a:t>
            </a:r>
            <a:r>
              <a:rPr lang="pt-BR" sz="2200">
                <a:solidFill>
                  <a:srgbClr val="46535B"/>
                </a:solidFill>
              </a:rPr>
              <a:t> se, e somente se, os </a:t>
            </a:r>
            <a:r>
              <a:rPr b="1" lang="pt-BR" sz="2200">
                <a:solidFill>
                  <a:srgbClr val="46535B"/>
                </a:solidFill>
              </a:rPr>
              <a:t>todos</a:t>
            </a:r>
            <a:r>
              <a:rPr lang="pt-BR" sz="2200">
                <a:solidFill>
                  <a:srgbClr val="46535B"/>
                </a:solidFill>
              </a:rPr>
              <a:t> </a:t>
            </a:r>
            <a:r>
              <a:rPr b="1" lang="pt-BR" sz="2200">
                <a:solidFill>
                  <a:srgbClr val="46535B"/>
                </a:solidFill>
              </a:rPr>
              <a:t>booleanos</a:t>
            </a:r>
            <a:r>
              <a:rPr lang="pt-BR" sz="2200">
                <a:solidFill>
                  <a:srgbClr val="46535B"/>
                </a:solidFill>
              </a:rPr>
              <a:t> envolvidos também forem </a:t>
            </a:r>
            <a:r>
              <a:rPr b="1" lang="pt-BR" sz="2200">
                <a:solidFill>
                  <a:srgbClr val="46535B"/>
                </a:solidFill>
              </a:rPr>
              <a:t>true</a:t>
            </a:r>
            <a:endParaRPr b="1" sz="2200"/>
          </a:p>
        </p:txBody>
      </p:sp>
      <p:sp>
        <p:nvSpPr>
          <p:cNvPr id="370" name="Google Shape;370;p66"/>
          <p:cNvSpPr txBox="1"/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Operadores Lógicos </a:t>
            </a:r>
            <a:r>
              <a:rPr b="0" lang="pt-BR" sz="340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⌨️</a:t>
            </a:r>
            <a:endParaRPr sz="3400">
              <a:solidFill>
                <a:srgbClr val="FE7E02"/>
              </a:solidFill>
            </a:endParaRPr>
          </a:p>
        </p:txBody>
      </p:sp>
      <p:sp>
        <p:nvSpPr>
          <p:cNvPr id="371" name="Google Shape;371;p66"/>
          <p:cNvSpPr txBox="1"/>
          <p:nvPr/>
        </p:nvSpPr>
        <p:spPr>
          <a:xfrm>
            <a:off x="3071900" y="4614925"/>
            <a:ext cx="256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Vamos ver na prática! </a:t>
            </a:r>
            <a:r>
              <a:rPr b="1" i="0" lang="pt-BR" sz="20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🔬</a:t>
            </a:r>
            <a:endParaRPr b="1" i="0" sz="2000" u="none" cap="none" strike="noStrike">
              <a:solidFill>
                <a:srgbClr val="323B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72" name="Google Shape;372;p66"/>
          <p:cNvGraphicFramePr/>
          <p:nvPr/>
        </p:nvGraphicFramePr>
        <p:xfrm>
          <a:off x="1050375" y="223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{1103143F-A1A1-4A8B-864B-79C85DA41C25}</a:tableStyleId>
              </a:tblPr>
              <a:tblGrid>
                <a:gridCol w="1013400"/>
                <a:gridCol w="1013400"/>
                <a:gridCol w="10134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 &amp;&amp; b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37474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b="1"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b="1"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b="1"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b="1"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3" name="Google Shape;373;p66"/>
          <p:cNvSpPr txBox="1"/>
          <p:nvPr/>
        </p:nvSpPr>
        <p:spPr>
          <a:xfrm>
            <a:off x="4548475" y="2598725"/>
            <a:ext cx="4127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&amp;&amp; </a:t>
            </a:r>
            <a:r>
              <a:rPr b="0" i="0" lang="pt-BR" sz="1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   </a:t>
            </a:r>
            <a:r>
              <a:rPr b="0" i="0" lang="pt-BR" sz="1400" u="none" cap="none" strike="noStrike">
                <a:solidFill>
                  <a:srgbClr val="3D881F"/>
                </a:solidFill>
                <a:latin typeface="Roboto Mono"/>
                <a:ea typeface="Roboto Mono"/>
                <a:cs typeface="Roboto Mono"/>
                <a:sym typeface="Roboto Mono"/>
              </a:rPr>
              <a:t>// resultado = true</a:t>
            </a:r>
            <a:br>
              <a:rPr b="0" i="0" lang="pt-BR" sz="14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pt-BR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&amp;&amp; </a:t>
            </a:r>
            <a:r>
              <a:rPr b="0" i="0" lang="pt-BR" sz="1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  </a:t>
            </a:r>
            <a:r>
              <a:rPr b="0" i="0" lang="pt-BR" sz="1400" u="none" cap="none" strike="noStrike">
                <a:solidFill>
                  <a:srgbClr val="3D881F"/>
                </a:solidFill>
                <a:latin typeface="Roboto Mono"/>
                <a:ea typeface="Roboto Mono"/>
                <a:cs typeface="Roboto Mono"/>
                <a:sym typeface="Roboto Mono"/>
              </a:rPr>
              <a:t>// resultado = false</a:t>
            </a:r>
            <a:br>
              <a:rPr b="0" i="0" lang="pt-BR" sz="1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b="0" i="0" lang="pt-BR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&amp;&amp; </a:t>
            </a:r>
            <a:r>
              <a:rPr b="0" i="0" lang="pt-BR" sz="1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  </a:t>
            </a:r>
            <a:r>
              <a:rPr b="0" i="0" lang="pt-BR" sz="1400" u="none" cap="none" strike="noStrike">
                <a:solidFill>
                  <a:srgbClr val="3D881F"/>
                </a:solidFill>
                <a:latin typeface="Roboto Mono"/>
                <a:ea typeface="Roboto Mono"/>
                <a:cs typeface="Roboto Mono"/>
                <a:sym typeface="Roboto Mono"/>
              </a:rPr>
              <a:t>// resultado = false</a:t>
            </a:r>
            <a:br>
              <a:rPr b="0" i="0" lang="pt-BR" sz="1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b="0" i="0" lang="pt-BR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&amp;&amp; </a:t>
            </a:r>
            <a:r>
              <a:rPr b="0" i="0" lang="pt-BR" sz="1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 </a:t>
            </a:r>
            <a:r>
              <a:rPr b="0" i="0" lang="pt-BR" sz="1400" u="none" cap="none" strike="noStrike">
                <a:solidFill>
                  <a:srgbClr val="3D881F"/>
                </a:solidFill>
                <a:latin typeface="Roboto Mono"/>
                <a:ea typeface="Roboto Mono"/>
                <a:cs typeface="Roboto Mono"/>
                <a:sym typeface="Roboto Mono"/>
              </a:rPr>
              <a:t>// resultado = false</a:t>
            </a:r>
            <a:endParaRPr b="0" i="0" sz="1400" u="none" cap="none" strike="noStrike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7"/>
          <p:cNvSpPr txBox="1"/>
          <p:nvPr>
            <p:ph idx="4294967295" type="subTitle"/>
          </p:nvPr>
        </p:nvSpPr>
        <p:spPr>
          <a:xfrm>
            <a:off x="311650" y="1056700"/>
            <a:ext cx="8006100" cy="3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B3F"/>
              </a:buClr>
              <a:buSzPts val="1800"/>
              <a:buFont typeface="Montserrat"/>
              <a:buNone/>
            </a:pP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Antes de começar, crie 3 variáveis: a, b e c. Atribua os valores true, false e true, respectivamente</a:t>
            </a:r>
            <a:endParaRPr b="0" i="0" sz="22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B3F"/>
              </a:buClr>
              <a:buSzPts val="1800"/>
              <a:buFont typeface="Montserrat"/>
              <a:buNone/>
            </a:pP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 = true      b = false     c = true</a:t>
            </a:r>
            <a:b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8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AutoNum type="arabicPeriod"/>
            </a:pP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Realize a operação: </a:t>
            </a:r>
            <a:r>
              <a:rPr b="1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 &amp;&amp; b</a:t>
            </a:r>
            <a:endParaRPr b="1" i="0" sz="22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AutoNum type="arabicPeriod"/>
            </a:pP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Realize a operação: </a:t>
            </a:r>
            <a:r>
              <a:rPr b="1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b &amp;&amp; c</a:t>
            </a:r>
            <a:endParaRPr b="1" i="0" sz="22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AutoNum type="arabicPeriod"/>
            </a:pP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Realize a operação: </a:t>
            </a:r>
            <a:r>
              <a:rPr b="1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 &amp;&amp; c</a:t>
            </a:r>
            <a:endParaRPr b="1" i="0" sz="22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AutoNum type="arabicPeriod"/>
            </a:pP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Realize a operação: </a:t>
            </a:r>
            <a:r>
              <a:rPr b="1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 &amp;&amp; b &amp;&amp; c</a:t>
            </a:r>
            <a:endParaRPr b="1" i="0" sz="22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3B3F"/>
              </a:buClr>
              <a:buSzPts val="1800"/>
              <a:buFont typeface="Montserrat"/>
              <a:buNone/>
            </a:pPr>
            <a:r>
              <a:t/>
            </a:r>
            <a:endParaRPr b="0" i="0" sz="22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67"/>
          <p:cNvSpPr txBox="1"/>
          <p:nvPr>
            <p:ph type="title"/>
          </p:nvPr>
        </p:nvSpPr>
        <p:spPr>
          <a:xfrm>
            <a:off x="311650" y="80500"/>
            <a:ext cx="73446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46535B"/>
                </a:solidFill>
              </a:rPr>
              <a:t>Exercício </a:t>
            </a:r>
            <a:r>
              <a:rPr lang="pt-BR"/>
              <a:t>3</a:t>
            </a:r>
            <a:endParaRPr sz="3000"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/>
          <p:nvPr>
            <p:ph idx="1" type="subTitle"/>
          </p:nvPr>
        </p:nvSpPr>
        <p:spPr>
          <a:xfrm>
            <a:off x="311700" y="1103650"/>
            <a:ext cx="81561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Char char="●"/>
            </a:pPr>
            <a:r>
              <a:rPr lang="pt-BR" sz="2200"/>
              <a:t>O computador consegue fazer milhões de contas por segundo, mas não é capaz de compreender coisas da forma que o cérebro humano faz</a:t>
            </a:r>
            <a:br>
              <a:rPr lang="pt-BR" sz="2200"/>
            </a:b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Char char="●"/>
            </a:pPr>
            <a:r>
              <a:rPr lang="pt-BR" sz="2200"/>
              <a:t>Para que algo aconteça da maneira que a gente quer em um programa, precisamos explicar CADA PASSO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Char char="●"/>
            </a:pPr>
            <a:r>
              <a:rPr lang="pt-BR" sz="2200"/>
              <a:t>Precisamos, então, </a:t>
            </a:r>
            <a:r>
              <a:rPr b="1" lang="pt-BR" sz="2200"/>
              <a:t>organizar</a:t>
            </a:r>
            <a:r>
              <a:rPr lang="pt-BR" sz="2200"/>
              <a:t> nossas ideias e transformar em </a:t>
            </a:r>
            <a:r>
              <a:rPr b="1" lang="pt-BR" sz="2200"/>
              <a:t>passos</a:t>
            </a:r>
            <a:r>
              <a:rPr lang="pt-BR" sz="2200"/>
              <a:t> que o computador entenda</a:t>
            </a:r>
            <a:endParaRPr sz="2200"/>
          </a:p>
        </p:txBody>
      </p:sp>
      <p:sp>
        <p:nvSpPr>
          <p:cNvPr id="134" name="Google Shape;134;p32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Lógica de Programação</a:t>
            </a:r>
            <a:r>
              <a:rPr lang="pt-BR">
                <a:solidFill>
                  <a:srgbClr val="46535B"/>
                </a:solidFill>
              </a:rPr>
              <a:t> 💡</a:t>
            </a:r>
            <a:endParaRPr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/>
          <p:nvPr>
            <p:ph idx="1" type="subTitle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b="1" lang="pt-BR" sz="2200"/>
              <a:t>Operador OU ( || )</a:t>
            </a:r>
            <a:r>
              <a:rPr lang="pt-BR" sz="2200"/>
              <a:t>: retorna </a:t>
            </a:r>
            <a:r>
              <a:rPr b="1" lang="pt-BR" sz="2200"/>
              <a:t>false</a:t>
            </a:r>
            <a:r>
              <a:rPr lang="pt-BR" sz="2200"/>
              <a:t> se, e somente se, </a:t>
            </a:r>
            <a:r>
              <a:rPr b="1" lang="pt-BR" sz="2200"/>
              <a:t>todos</a:t>
            </a:r>
            <a:r>
              <a:rPr lang="pt-BR" sz="2200"/>
              <a:t> booleanos envolvidos também forem </a:t>
            </a:r>
            <a:r>
              <a:rPr b="1" lang="pt-BR" sz="2200"/>
              <a:t>false</a:t>
            </a:r>
            <a:endParaRPr b="1" sz="2200"/>
          </a:p>
        </p:txBody>
      </p:sp>
      <p:sp>
        <p:nvSpPr>
          <p:cNvPr id="385" name="Google Shape;385;p68"/>
          <p:cNvSpPr txBox="1"/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Operadores Lógicos </a:t>
            </a:r>
            <a:r>
              <a:rPr b="0" lang="pt-BR" sz="340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⌨️</a:t>
            </a:r>
            <a:endParaRPr sz="3400">
              <a:solidFill>
                <a:srgbClr val="FE7E02"/>
              </a:solidFill>
            </a:endParaRPr>
          </a:p>
        </p:txBody>
      </p:sp>
      <p:sp>
        <p:nvSpPr>
          <p:cNvPr id="386" name="Google Shape;386;p68"/>
          <p:cNvSpPr txBox="1"/>
          <p:nvPr/>
        </p:nvSpPr>
        <p:spPr>
          <a:xfrm>
            <a:off x="3071900" y="4614925"/>
            <a:ext cx="256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Vamos ver na prática! </a:t>
            </a:r>
            <a:r>
              <a:rPr b="1" i="0" lang="pt-BR" sz="20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🔬</a:t>
            </a:r>
            <a:endParaRPr b="1" i="0" sz="2000" u="none" cap="none" strike="noStrike">
              <a:solidFill>
                <a:srgbClr val="323B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87" name="Google Shape;387;p68"/>
          <p:cNvGraphicFramePr/>
          <p:nvPr/>
        </p:nvGraphicFramePr>
        <p:xfrm>
          <a:off x="1051682" y="22314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{1103143F-A1A1-4A8B-864B-79C85DA41C25}</a:tableStyleId>
              </a:tblPr>
              <a:tblGrid>
                <a:gridCol w="1013400"/>
                <a:gridCol w="1013400"/>
                <a:gridCol w="10134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 || b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37474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b="1"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b="1"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b="1"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b="1"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8" name="Google Shape;388;p68"/>
          <p:cNvSpPr txBox="1"/>
          <p:nvPr/>
        </p:nvSpPr>
        <p:spPr>
          <a:xfrm>
            <a:off x="4548475" y="2598725"/>
            <a:ext cx="4127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|| </a:t>
            </a:r>
            <a:r>
              <a:rPr b="0" i="0" lang="pt-BR" sz="1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   </a:t>
            </a:r>
            <a:r>
              <a:rPr b="0" i="0" lang="pt-BR" sz="1400" u="none" cap="none" strike="noStrike">
                <a:solidFill>
                  <a:srgbClr val="3D881F"/>
                </a:solidFill>
                <a:latin typeface="Roboto Mono"/>
                <a:ea typeface="Roboto Mono"/>
                <a:cs typeface="Roboto Mono"/>
                <a:sym typeface="Roboto Mono"/>
              </a:rPr>
              <a:t>// resultado = true</a:t>
            </a:r>
            <a:br>
              <a:rPr b="0" i="0" lang="pt-BR" sz="14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pt-BR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|| </a:t>
            </a:r>
            <a:r>
              <a:rPr b="0" i="0" lang="pt-BR" sz="1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  </a:t>
            </a:r>
            <a:r>
              <a:rPr b="0" i="0" lang="pt-BR" sz="1400" u="none" cap="none" strike="noStrike">
                <a:solidFill>
                  <a:srgbClr val="3D881F"/>
                </a:solidFill>
                <a:latin typeface="Roboto Mono"/>
                <a:ea typeface="Roboto Mono"/>
                <a:cs typeface="Roboto Mono"/>
                <a:sym typeface="Roboto Mono"/>
              </a:rPr>
              <a:t>// resultado = true</a:t>
            </a:r>
            <a:br>
              <a:rPr b="0" i="0" lang="pt-BR" sz="1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b="0" i="0" lang="pt-BR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|| </a:t>
            </a:r>
            <a:r>
              <a:rPr b="0" i="0" lang="pt-BR" sz="1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  </a:t>
            </a:r>
            <a:r>
              <a:rPr b="0" i="0" lang="pt-BR" sz="1400" u="none" cap="none" strike="noStrike">
                <a:solidFill>
                  <a:srgbClr val="3D881F"/>
                </a:solidFill>
                <a:latin typeface="Roboto Mono"/>
                <a:ea typeface="Roboto Mono"/>
                <a:cs typeface="Roboto Mono"/>
                <a:sym typeface="Roboto Mono"/>
              </a:rPr>
              <a:t>// resultado = true</a:t>
            </a:r>
            <a:br>
              <a:rPr b="0" i="0" lang="pt-BR" sz="1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b="0" i="0" lang="pt-BR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|| </a:t>
            </a:r>
            <a:r>
              <a:rPr b="0" i="0" lang="pt-BR" sz="1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 </a:t>
            </a:r>
            <a:r>
              <a:rPr b="0" i="0" lang="pt-BR" sz="1400" u="none" cap="none" strike="noStrike">
                <a:solidFill>
                  <a:srgbClr val="3D881F"/>
                </a:solidFill>
                <a:latin typeface="Roboto Mono"/>
                <a:ea typeface="Roboto Mono"/>
                <a:cs typeface="Roboto Mono"/>
                <a:sym typeface="Roboto Mono"/>
              </a:rPr>
              <a:t>// resultado = false</a:t>
            </a:r>
            <a:endParaRPr b="0" i="0" sz="1400" u="none" cap="none" strike="noStrike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9"/>
          <p:cNvSpPr txBox="1"/>
          <p:nvPr>
            <p:ph idx="4294967295" type="subTitle"/>
          </p:nvPr>
        </p:nvSpPr>
        <p:spPr>
          <a:xfrm>
            <a:off x="311650" y="1056700"/>
            <a:ext cx="8006100" cy="3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B3F"/>
              </a:buClr>
              <a:buSzPts val="1800"/>
              <a:buFont typeface="Montserrat"/>
              <a:buNone/>
            </a:pP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Antes de começar, crie 3 variáveis: a, b e c. Atribua os valores true, false e true, respectivamente</a:t>
            </a:r>
            <a:endParaRPr b="0" i="0" sz="22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B3F"/>
              </a:buClr>
              <a:buSzPts val="1800"/>
              <a:buFont typeface="Montserrat"/>
              <a:buNone/>
            </a:pP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a= true    b = false    c = true</a:t>
            </a:r>
            <a:b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22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AutoNum type="arabicPeriod"/>
            </a:pP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Realize a operação: </a:t>
            </a:r>
            <a:r>
              <a:rPr b="1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 || b</a:t>
            </a:r>
            <a:endParaRPr b="1" i="0" sz="22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AutoNum type="arabicPeriod"/>
            </a:pP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Realize a operação: </a:t>
            </a:r>
            <a:r>
              <a:rPr b="1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b || c</a:t>
            </a:r>
            <a:endParaRPr b="1" i="0" sz="22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AutoNum type="arabicPeriod"/>
            </a:pP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Realize a operação: </a:t>
            </a:r>
            <a:r>
              <a:rPr b="1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 || c</a:t>
            </a:r>
            <a:endParaRPr b="1" i="0" sz="22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AutoNum type="arabicPeriod"/>
            </a:pP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Realize a operação: </a:t>
            </a:r>
            <a:r>
              <a:rPr b="1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 || b || c</a:t>
            </a:r>
            <a:endParaRPr b="1" i="0" sz="22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3B3F"/>
              </a:buClr>
              <a:buSzPts val="1800"/>
              <a:buFont typeface="Montserrat"/>
              <a:buNone/>
            </a:pPr>
            <a:r>
              <a:t/>
            </a:r>
            <a:endParaRPr b="0" i="0" sz="22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69"/>
          <p:cNvSpPr txBox="1"/>
          <p:nvPr>
            <p:ph type="title"/>
          </p:nvPr>
        </p:nvSpPr>
        <p:spPr>
          <a:xfrm>
            <a:off x="311650" y="80500"/>
            <a:ext cx="73446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46535B"/>
                </a:solidFill>
              </a:rPr>
              <a:t>Exercício </a:t>
            </a:r>
            <a:r>
              <a:rPr lang="pt-BR"/>
              <a:t>4</a:t>
            </a:r>
            <a:endParaRPr sz="3000"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0"/>
          <p:cNvSpPr txBox="1"/>
          <p:nvPr>
            <p:ph idx="1" type="subTitle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b="1" lang="pt-BR" sz="2200"/>
              <a:t>Operador NÃO ( ! )</a:t>
            </a:r>
            <a:r>
              <a:rPr lang="pt-BR" sz="2200"/>
              <a:t>: sempre retorna o booleano oposto</a:t>
            </a:r>
            <a:endParaRPr b="1" sz="2200"/>
          </a:p>
        </p:txBody>
      </p:sp>
      <p:sp>
        <p:nvSpPr>
          <p:cNvPr id="400" name="Google Shape;400;p70"/>
          <p:cNvSpPr txBox="1"/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Operadores Lógicos </a:t>
            </a:r>
            <a:r>
              <a:rPr b="0" lang="pt-BR" sz="340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⌨️</a:t>
            </a:r>
            <a:endParaRPr sz="3400">
              <a:solidFill>
                <a:srgbClr val="FE7E02"/>
              </a:solidFill>
            </a:endParaRPr>
          </a:p>
        </p:txBody>
      </p:sp>
      <p:sp>
        <p:nvSpPr>
          <p:cNvPr id="401" name="Google Shape;401;p70"/>
          <p:cNvSpPr txBox="1"/>
          <p:nvPr/>
        </p:nvSpPr>
        <p:spPr>
          <a:xfrm>
            <a:off x="3071900" y="4614925"/>
            <a:ext cx="256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Vamos ver na prática! </a:t>
            </a:r>
            <a:r>
              <a:rPr b="1" i="0" lang="pt-BR" sz="20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🔬</a:t>
            </a:r>
            <a:endParaRPr b="1" i="0" sz="2000" u="none" cap="none" strike="noStrike">
              <a:solidFill>
                <a:srgbClr val="323B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02" name="Google Shape;402;p70"/>
          <p:cNvGraphicFramePr/>
          <p:nvPr/>
        </p:nvGraphicFramePr>
        <p:xfrm>
          <a:off x="1295382" y="24955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{1103143F-A1A1-4A8B-864B-79C85DA41C25}</a:tableStyleId>
              </a:tblPr>
              <a:tblGrid>
                <a:gridCol w="1013400"/>
                <a:gridCol w="10134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!a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37474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b="1"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b="1"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3" name="Google Shape;403;p70"/>
          <p:cNvSpPr txBox="1"/>
          <p:nvPr/>
        </p:nvSpPr>
        <p:spPr>
          <a:xfrm>
            <a:off x="4518900" y="2739350"/>
            <a:ext cx="3285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r>
              <a:rPr b="0" i="0" lang="pt-BR" sz="1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   </a:t>
            </a:r>
            <a:r>
              <a:rPr b="0" i="0" lang="pt-BR" sz="1400" u="none" cap="none" strike="noStrike">
                <a:solidFill>
                  <a:srgbClr val="3D881F"/>
                </a:solidFill>
                <a:latin typeface="Roboto Mono"/>
                <a:ea typeface="Roboto Mono"/>
                <a:cs typeface="Roboto Mono"/>
                <a:sym typeface="Roboto Mono"/>
              </a:rPr>
              <a:t>// resultado = false</a:t>
            </a:r>
            <a:br>
              <a:rPr b="0" i="0" lang="pt-BR" sz="1400" u="none" cap="none" strike="noStrike">
                <a:solidFill>
                  <a:srgbClr val="0097A7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r>
              <a:rPr b="0" i="0" lang="pt-BR" sz="1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  </a:t>
            </a:r>
            <a:r>
              <a:rPr b="0" i="0" lang="pt-BR" sz="1400" u="none" cap="none" strike="noStrike">
                <a:solidFill>
                  <a:srgbClr val="3D881F"/>
                </a:solidFill>
                <a:latin typeface="Roboto Mono"/>
                <a:ea typeface="Roboto Mono"/>
                <a:cs typeface="Roboto Mono"/>
                <a:sym typeface="Roboto Mono"/>
              </a:rPr>
              <a:t>// resultado = true</a:t>
            </a:r>
            <a:endParaRPr b="0" i="0" sz="1400" u="none" cap="none" strike="noStrike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1"/>
          <p:cNvSpPr txBox="1"/>
          <p:nvPr/>
        </p:nvSpPr>
        <p:spPr>
          <a:xfrm>
            <a:off x="2813925" y="256650"/>
            <a:ext cx="6018300" cy="4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Fixação</a:t>
            </a:r>
            <a:endParaRPr b="0" i="0" sz="2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b="1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Operadores Lógicos</a:t>
            </a:r>
            <a:endParaRPr b="1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&amp;&amp;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||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b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2"/>
          <p:cNvSpPr txBox="1"/>
          <p:nvPr>
            <p:ph idx="2" type="subTitle"/>
          </p:nvPr>
        </p:nvSpPr>
        <p:spPr>
          <a:xfrm>
            <a:off x="311650" y="1056700"/>
            <a:ext cx="4685400" cy="3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t-BR" sz="1900"/>
              <a:t>Faça um programa que receba o nome, ano de nascimento de uma pessoa e o ano atual e mostre:	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1900"/>
              <a:buChar char="●"/>
            </a:pPr>
            <a:r>
              <a:rPr lang="pt-BR" sz="1900"/>
              <a:t>O nome da pessoa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1900"/>
              <a:buChar char="●"/>
            </a:pPr>
            <a:r>
              <a:rPr lang="pt-BR" sz="1900"/>
              <a:t>A idade dessa pessoa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1900"/>
              <a:buChar char="●"/>
            </a:pPr>
            <a:r>
              <a:rPr lang="pt-BR" sz="1900"/>
              <a:t>Um true ou false que diz se ela é maior de idade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2200"/>
              </a:spcAft>
              <a:buClr>
                <a:srgbClr val="46535B"/>
              </a:buClr>
              <a:buSzPts val="1900"/>
              <a:buChar char="●"/>
            </a:pPr>
            <a:r>
              <a:rPr lang="pt-BR" sz="1900"/>
              <a:t>Quantos anos ela terá em 2050</a:t>
            </a:r>
            <a:endParaRPr sz="1900"/>
          </a:p>
        </p:txBody>
      </p:sp>
      <p:sp>
        <p:nvSpPr>
          <p:cNvPr id="414" name="Google Shape;414;p72"/>
          <p:cNvSpPr txBox="1"/>
          <p:nvPr>
            <p:ph type="title"/>
          </p:nvPr>
        </p:nvSpPr>
        <p:spPr>
          <a:xfrm>
            <a:off x="382950" y="80500"/>
            <a:ext cx="39387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46535B"/>
                </a:solidFill>
              </a:rPr>
              <a:t>Exercício 5</a:t>
            </a:r>
            <a:endParaRPr sz="3000">
              <a:solidFill>
                <a:srgbClr val="46535B"/>
              </a:solidFill>
            </a:endParaRPr>
          </a:p>
        </p:txBody>
      </p:sp>
      <p:sp>
        <p:nvSpPr>
          <p:cNvPr id="415" name="Google Shape;415;p72"/>
          <p:cNvSpPr/>
          <p:nvPr/>
        </p:nvSpPr>
        <p:spPr>
          <a:xfrm>
            <a:off x="5557350" y="2058725"/>
            <a:ext cx="3172800" cy="1340100"/>
          </a:xfrm>
          <a:prstGeom prst="roundRect">
            <a:avLst>
              <a:gd fmla="val 7352" name="adj"/>
            </a:avLst>
          </a:prstGeom>
          <a:solidFill>
            <a:srgbClr val="000000">
              <a:alpha val="88627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Nome: Laís</a:t>
            </a:r>
            <a:br>
              <a:rPr b="0" i="0" lang="pt-BR" sz="14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4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Idade: 23</a:t>
            </a:r>
            <a:endParaRPr b="0" i="0" sz="14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É maior de idade? true</a:t>
            </a:r>
            <a:endParaRPr b="0" i="0" sz="14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Idade em 2050: 52</a:t>
            </a:r>
            <a:endParaRPr b="0" i="0" sz="14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3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000"/>
              <a:t>Resumo</a:t>
            </a:r>
            <a:endParaRPr sz="4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4"/>
          <p:cNvSpPr txBox="1"/>
          <p:nvPr>
            <p:ph idx="1" type="subTitle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Arial"/>
              <a:buChar char="●"/>
            </a:pPr>
            <a:r>
              <a:rPr b="1" lang="pt-BR" sz="2000">
                <a:solidFill>
                  <a:srgbClr val="46535B"/>
                </a:solidFill>
              </a:rPr>
              <a:t>Numbers</a:t>
            </a:r>
            <a:endParaRPr b="1" sz="2000">
              <a:solidFill>
                <a:srgbClr val="46535B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lang="pt-BR" sz="2000">
                <a:solidFill>
                  <a:srgbClr val="46535B"/>
                </a:solidFill>
              </a:rPr>
              <a:t>Operadores Aritméticos: </a:t>
            </a:r>
            <a:endParaRPr sz="2000">
              <a:solidFill>
                <a:srgbClr val="46535B"/>
              </a:solidFill>
            </a:endParaRPr>
          </a:p>
          <a:p>
            <a:pPr indent="-4445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■"/>
            </a:pPr>
            <a:r>
              <a:rPr lang="pt-BR" sz="2000">
                <a:solidFill>
                  <a:srgbClr val="46535B"/>
                </a:solidFill>
              </a:rPr>
              <a:t>+, -, *, / e %</a:t>
            </a:r>
            <a:endParaRPr sz="2000">
              <a:solidFill>
                <a:srgbClr val="46535B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000">
              <a:solidFill>
                <a:srgbClr val="46535B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lang="pt-BR" sz="2000">
                <a:solidFill>
                  <a:srgbClr val="46535B"/>
                </a:solidFill>
              </a:rPr>
              <a:t>Comparadores: </a:t>
            </a:r>
            <a:endParaRPr sz="2000">
              <a:solidFill>
                <a:srgbClr val="46535B"/>
              </a:solidFill>
            </a:endParaRPr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■"/>
            </a:pPr>
            <a:r>
              <a:rPr lang="pt-BR" sz="2000">
                <a:solidFill>
                  <a:srgbClr val="46535B"/>
                </a:solidFill>
              </a:rPr>
              <a:t>===</a:t>
            </a:r>
            <a:endParaRPr sz="2000">
              <a:solidFill>
                <a:srgbClr val="46535B"/>
              </a:solidFill>
            </a:endParaRPr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■"/>
            </a:pPr>
            <a:r>
              <a:rPr lang="pt-BR" sz="2000">
                <a:solidFill>
                  <a:srgbClr val="46535B"/>
                </a:solidFill>
              </a:rPr>
              <a:t>!==</a:t>
            </a:r>
            <a:endParaRPr sz="2000">
              <a:solidFill>
                <a:srgbClr val="46535B"/>
              </a:solidFill>
            </a:endParaRPr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■"/>
            </a:pPr>
            <a:r>
              <a:rPr lang="pt-BR" sz="2000">
                <a:solidFill>
                  <a:srgbClr val="46535B"/>
                </a:solidFill>
              </a:rPr>
              <a:t>&gt; e &gt;=</a:t>
            </a:r>
            <a:endParaRPr sz="2000">
              <a:solidFill>
                <a:srgbClr val="46535B"/>
              </a:solidFill>
            </a:endParaRPr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■"/>
            </a:pPr>
            <a:r>
              <a:rPr lang="pt-BR" sz="2000">
                <a:solidFill>
                  <a:srgbClr val="46535B"/>
                </a:solidFill>
              </a:rPr>
              <a:t>&lt; e &lt;=</a:t>
            </a:r>
            <a:endParaRPr sz="2000">
              <a:solidFill>
                <a:srgbClr val="46535B"/>
              </a:solidFill>
            </a:endParaRPr>
          </a:p>
        </p:txBody>
      </p:sp>
      <p:sp>
        <p:nvSpPr>
          <p:cNvPr id="426" name="Google Shape;426;p74"/>
          <p:cNvSpPr txBox="1"/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Resumo 📓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5"/>
          <p:cNvSpPr txBox="1"/>
          <p:nvPr>
            <p:ph idx="1" type="subTitle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b="1" lang="pt-BR" sz="2000">
                <a:solidFill>
                  <a:srgbClr val="46535B"/>
                </a:solidFill>
              </a:rPr>
              <a:t>Operador E (&amp;&amp;)</a:t>
            </a:r>
            <a:r>
              <a:rPr b="1" lang="pt-BR" sz="2000"/>
              <a:t>: </a:t>
            </a:r>
            <a:r>
              <a:rPr lang="pt-BR" sz="2000"/>
              <a:t>Só devolve true se todos os booleanos forem true</a:t>
            </a:r>
            <a:endParaRPr b="1" sz="2000">
              <a:solidFill>
                <a:srgbClr val="46535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000">
              <a:solidFill>
                <a:srgbClr val="46535B"/>
              </a:solidFill>
            </a:endParaRPr>
          </a:p>
        </p:txBody>
      </p:sp>
      <p:sp>
        <p:nvSpPr>
          <p:cNvPr id="432" name="Google Shape;432;p75"/>
          <p:cNvSpPr txBox="1"/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Resumo 📓</a:t>
            </a:r>
            <a:endParaRPr/>
          </a:p>
        </p:txBody>
      </p:sp>
      <p:graphicFrame>
        <p:nvGraphicFramePr>
          <p:cNvPr id="433" name="Google Shape;433;p75"/>
          <p:cNvGraphicFramePr/>
          <p:nvPr/>
        </p:nvGraphicFramePr>
        <p:xfrm>
          <a:off x="2873275" y="212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{1103143F-A1A1-4A8B-864B-79C85DA41C25}</a:tableStyleId>
              </a:tblPr>
              <a:tblGrid>
                <a:gridCol w="1013400"/>
                <a:gridCol w="1013400"/>
                <a:gridCol w="10134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 &amp;&amp; b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37474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b="1"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b="1"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b="1"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b="1"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6"/>
          <p:cNvSpPr txBox="1"/>
          <p:nvPr>
            <p:ph idx="1" type="subTitle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b="1" lang="pt-BR" sz="2000">
                <a:solidFill>
                  <a:srgbClr val="46535B"/>
                </a:solidFill>
              </a:rPr>
              <a:t>Operador Ou (||): </a:t>
            </a:r>
            <a:r>
              <a:rPr lang="pt-BR" sz="2000"/>
              <a:t>Só devolve false se todos forem false</a:t>
            </a:r>
            <a:endParaRPr b="1" sz="2000">
              <a:solidFill>
                <a:srgbClr val="46535B"/>
              </a:solidFill>
            </a:endParaRPr>
          </a:p>
        </p:txBody>
      </p:sp>
      <p:sp>
        <p:nvSpPr>
          <p:cNvPr id="439" name="Google Shape;439;p76"/>
          <p:cNvSpPr txBox="1"/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Resumo 📓</a:t>
            </a:r>
            <a:endParaRPr/>
          </a:p>
        </p:txBody>
      </p:sp>
      <p:graphicFrame>
        <p:nvGraphicFramePr>
          <p:cNvPr id="440" name="Google Shape;440;p76"/>
          <p:cNvGraphicFramePr/>
          <p:nvPr/>
        </p:nvGraphicFramePr>
        <p:xfrm>
          <a:off x="2904132" y="21230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{1103143F-A1A1-4A8B-864B-79C85DA41C25}</a:tableStyleId>
              </a:tblPr>
              <a:tblGrid>
                <a:gridCol w="1013400"/>
                <a:gridCol w="1013400"/>
                <a:gridCol w="10134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 || b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37474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b="1"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b="1"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b="1"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b="1"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7"/>
          <p:cNvSpPr txBox="1"/>
          <p:nvPr>
            <p:ph idx="1" type="subTitle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b="1" lang="pt-BR" sz="2000">
                <a:solidFill>
                  <a:srgbClr val="46535B"/>
                </a:solidFill>
              </a:rPr>
              <a:t>Operador ! </a:t>
            </a:r>
            <a:r>
              <a:rPr b="1" lang="pt-BR" sz="2000"/>
              <a:t>: </a:t>
            </a:r>
            <a:r>
              <a:rPr lang="pt-BR" sz="2000">
                <a:solidFill>
                  <a:srgbClr val="46535B"/>
                </a:solidFill>
              </a:rPr>
              <a:t>Devolve o oposto</a:t>
            </a:r>
            <a:endParaRPr b="1" sz="2000">
              <a:solidFill>
                <a:srgbClr val="46535B"/>
              </a:solidFill>
            </a:endParaRPr>
          </a:p>
        </p:txBody>
      </p:sp>
      <p:sp>
        <p:nvSpPr>
          <p:cNvPr id="446" name="Google Shape;446;p77"/>
          <p:cNvSpPr txBox="1"/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Resumo 📓</a:t>
            </a:r>
            <a:endParaRPr/>
          </a:p>
        </p:txBody>
      </p:sp>
      <p:graphicFrame>
        <p:nvGraphicFramePr>
          <p:cNvPr id="447" name="Google Shape;447;p77"/>
          <p:cNvGraphicFramePr/>
          <p:nvPr/>
        </p:nvGraphicFramePr>
        <p:xfrm>
          <a:off x="3423732" y="24068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{1103143F-A1A1-4A8B-864B-79C85DA41C25}</a:tableStyleId>
              </a:tblPr>
              <a:tblGrid>
                <a:gridCol w="1013400"/>
                <a:gridCol w="10134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3747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!a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37474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b="1"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653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b="1" sz="1400" u="none" cap="none" strike="noStrike">
                        <a:solidFill>
                          <a:srgbClr val="4653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/>
          <p:nvPr>
            <p:ph idx="1" type="subTitle"/>
          </p:nvPr>
        </p:nvSpPr>
        <p:spPr>
          <a:xfrm>
            <a:off x="311700" y="1103650"/>
            <a:ext cx="81561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Char char="●"/>
            </a:pPr>
            <a:r>
              <a:rPr lang="pt-BR" sz="2200">
                <a:solidFill>
                  <a:srgbClr val="46535B"/>
                </a:solidFill>
              </a:rPr>
              <a:t>Chamamos esse passo-a-passo de instruções passadas para o computador de </a:t>
            </a:r>
            <a:r>
              <a:rPr b="1" lang="pt-BR" sz="2200">
                <a:solidFill>
                  <a:srgbClr val="46535B"/>
                </a:solidFill>
              </a:rPr>
              <a:t>Algoritmo</a:t>
            </a:r>
            <a:endParaRPr b="1" sz="2200">
              <a:solidFill>
                <a:srgbClr val="46535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46535B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Char char="●"/>
            </a:pPr>
            <a:r>
              <a:rPr lang="pt-BR" sz="2200">
                <a:solidFill>
                  <a:srgbClr val="46535B"/>
                </a:solidFill>
              </a:rPr>
              <a:t>Um Algoritmo é, portanto, uma </a:t>
            </a:r>
            <a:r>
              <a:rPr b="1" lang="pt-BR" sz="2200">
                <a:solidFill>
                  <a:srgbClr val="46535B"/>
                </a:solidFill>
              </a:rPr>
              <a:t>sequência de passos</a:t>
            </a:r>
            <a:r>
              <a:rPr lang="pt-BR" sz="2200">
                <a:solidFill>
                  <a:srgbClr val="46535B"/>
                </a:solidFill>
              </a:rPr>
              <a:t> que visam atingir um </a:t>
            </a:r>
            <a:r>
              <a:rPr b="1" lang="pt-BR" sz="2200">
                <a:solidFill>
                  <a:srgbClr val="46535B"/>
                </a:solidFill>
              </a:rPr>
              <a:t>objetivo</a:t>
            </a:r>
            <a:r>
              <a:rPr lang="pt-BR" sz="2200">
                <a:solidFill>
                  <a:srgbClr val="46535B"/>
                </a:solidFill>
              </a:rPr>
              <a:t> bem definido</a:t>
            </a:r>
            <a:endParaRPr sz="2200">
              <a:solidFill>
                <a:srgbClr val="46535B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000"/>
              <a:buChar char="○"/>
            </a:pPr>
            <a:r>
              <a:rPr lang="pt-BR" sz="2000">
                <a:solidFill>
                  <a:srgbClr val="46535B"/>
                </a:solidFill>
              </a:rPr>
              <a:t>Receita de um bolo, trocar o pneu de um carro</a:t>
            </a:r>
            <a:br>
              <a:rPr lang="pt-BR" sz="2000">
                <a:solidFill>
                  <a:srgbClr val="46535B"/>
                </a:solidFill>
              </a:rPr>
            </a:br>
            <a:endParaRPr sz="2000">
              <a:solidFill>
                <a:srgbClr val="46535B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Char char="●"/>
            </a:pPr>
            <a:r>
              <a:rPr lang="pt-BR" sz="2200">
                <a:solidFill>
                  <a:srgbClr val="46535B"/>
                </a:solidFill>
              </a:rPr>
              <a:t>O algoritmo vai representar o </a:t>
            </a:r>
            <a:r>
              <a:rPr b="1" lang="pt-BR" sz="2200">
                <a:solidFill>
                  <a:srgbClr val="46535B"/>
                </a:solidFill>
              </a:rPr>
              <a:t>raciocínio lógico</a:t>
            </a:r>
            <a:r>
              <a:rPr lang="pt-BR" sz="2200">
                <a:solidFill>
                  <a:srgbClr val="46535B"/>
                </a:solidFill>
              </a:rPr>
              <a:t> envolvido na resolução do problema</a:t>
            </a:r>
            <a:endParaRPr sz="2200">
              <a:solidFill>
                <a:srgbClr val="46535B"/>
              </a:solidFill>
            </a:endParaRPr>
          </a:p>
        </p:txBody>
      </p:sp>
      <p:sp>
        <p:nvSpPr>
          <p:cNvPr id="140" name="Google Shape;140;p33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Lógica de Programação</a:t>
            </a:r>
            <a:r>
              <a:rPr lang="pt-BR">
                <a:solidFill>
                  <a:srgbClr val="46535B"/>
                </a:solidFill>
              </a:rPr>
              <a:t> 💡</a:t>
            </a:r>
            <a:endParaRPr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8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BR" sz="40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Dúvid</a:t>
            </a:r>
            <a:r>
              <a:rPr lang="pt-BR" sz="4000">
                <a:solidFill>
                  <a:srgbClr val="46535B"/>
                </a:solidFill>
              </a:rPr>
              <a:t>as?</a:t>
            </a:r>
            <a:r>
              <a:rPr lang="pt-BR" sz="4200">
                <a:solidFill>
                  <a:srgbClr val="46535B"/>
                </a:solidFill>
              </a:rPr>
              <a:t> 🧐</a:t>
            </a:r>
            <a:endParaRPr sz="4200"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4"/>
          <p:cNvSpPr txBox="1"/>
          <p:nvPr>
            <p:ph idx="1" type="subTitle"/>
          </p:nvPr>
        </p:nvSpPr>
        <p:spPr>
          <a:xfrm>
            <a:off x="311700" y="1103650"/>
            <a:ext cx="83397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Char char="●"/>
            </a:pPr>
            <a:r>
              <a:rPr lang="pt-BR" sz="2200">
                <a:solidFill>
                  <a:srgbClr val="46535B"/>
                </a:solidFill>
              </a:rPr>
              <a:t>Antes mesmo de começar a programar, você pode pensar em COMO resolver o seu problema</a:t>
            </a:r>
            <a:endParaRPr sz="2200">
              <a:solidFill>
                <a:srgbClr val="46535B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46535B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Char char="●"/>
            </a:pPr>
            <a:r>
              <a:rPr b="1" lang="pt-BR" sz="2200">
                <a:solidFill>
                  <a:srgbClr val="46535B"/>
                </a:solidFill>
              </a:rPr>
              <a:t>Não se preocupe com o javascript nesse momento! </a:t>
            </a:r>
            <a:r>
              <a:rPr lang="pt-BR" sz="2200">
                <a:solidFill>
                  <a:srgbClr val="46535B"/>
                </a:solidFill>
              </a:rPr>
              <a:t>Faça desenhos, diagramas, escreva em linguagem natural a sua ideia</a:t>
            </a:r>
            <a:endParaRPr sz="2200">
              <a:solidFill>
                <a:srgbClr val="46535B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46535B"/>
              </a:solidFill>
            </a:endParaRPr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150"/>
              <a:buChar char="●"/>
            </a:pPr>
            <a:r>
              <a:rPr lang="pt-BR" sz="2150">
                <a:solidFill>
                  <a:srgbClr val="46535B"/>
                </a:solidFill>
              </a:rPr>
              <a:t>Isso vai te ajudar a entender como o problema funciona e </a:t>
            </a:r>
            <a:r>
              <a:rPr b="1" lang="pt-BR" sz="2150">
                <a:solidFill>
                  <a:srgbClr val="46535B"/>
                </a:solidFill>
              </a:rPr>
              <a:t>traduzir</a:t>
            </a:r>
            <a:r>
              <a:rPr lang="pt-BR" sz="2150">
                <a:solidFill>
                  <a:srgbClr val="46535B"/>
                </a:solidFill>
              </a:rPr>
              <a:t> a solução para código será mais fácil</a:t>
            </a:r>
            <a:endParaRPr b="1" sz="2150">
              <a:solidFill>
                <a:srgbClr val="46535B"/>
              </a:solidFill>
            </a:endParaRPr>
          </a:p>
        </p:txBody>
      </p:sp>
      <p:sp>
        <p:nvSpPr>
          <p:cNvPr id="146" name="Google Shape;146;p34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Lógica de Programação</a:t>
            </a:r>
            <a:r>
              <a:rPr lang="pt-BR">
                <a:solidFill>
                  <a:srgbClr val="46535B"/>
                </a:solidFill>
              </a:rPr>
              <a:t> 💡</a:t>
            </a:r>
            <a:endParaRPr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/>
          <p:nvPr>
            <p:ph idx="1" type="subTitle"/>
          </p:nvPr>
        </p:nvSpPr>
        <p:spPr>
          <a:xfrm>
            <a:off x="311700" y="1103650"/>
            <a:ext cx="83397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150"/>
              <a:buChar char="●"/>
            </a:pPr>
            <a:r>
              <a:rPr lang="pt-BR" sz="2200">
                <a:solidFill>
                  <a:srgbClr val="46535B"/>
                </a:solidFill>
              </a:rPr>
              <a:t>Temos algumas ferramentas para nos ajudar nesse momento de pensar sobre o problema:</a:t>
            </a:r>
            <a:endParaRPr sz="2200">
              <a:solidFill>
                <a:srgbClr val="46535B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Char char="○"/>
            </a:pPr>
            <a:r>
              <a:rPr lang="pt-BR" sz="2200">
                <a:solidFill>
                  <a:srgbClr val="46535B"/>
                </a:solidFill>
              </a:rPr>
              <a:t>Descrição textual</a:t>
            </a:r>
            <a:endParaRPr sz="2200">
              <a:solidFill>
                <a:srgbClr val="46535B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Char char="○"/>
            </a:pPr>
            <a:r>
              <a:rPr lang="pt-BR" sz="2200">
                <a:solidFill>
                  <a:srgbClr val="46535B"/>
                </a:solidFill>
              </a:rPr>
              <a:t>Pseudocódigo</a:t>
            </a:r>
            <a:endParaRPr sz="2200">
              <a:solidFill>
                <a:srgbClr val="46535B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Char char="○"/>
            </a:pPr>
            <a:r>
              <a:rPr lang="pt-BR" sz="2200">
                <a:solidFill>
                  <a:srgbClr val="46535B"/>
                </a:solidFill>
              </a:rPr>
              <a:t>Fluxogramas</a:t>
            </a:r>
            <a:endParaRPr sz="2200">
              <a:solidFill>
                <a:srgbClr val="46535B"/>
              </a:solidFill>
            </a:endParaRPr>
          </a:p>
        </p:txBody>
      </p:sp>
      <p:sp>
        <p:nvSpPr>
          <p:cNvPr id="152" name="Google Shape;152;p35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Lógica de Programação</a:t>
            </a:r>
            <a:r>
              <a:rPr lang="pt-BR">
                <a:solidFill>
                  <a:srgbClr val="46535B"/>
                </a:solidFill>
              </a:rPr>
              <a:t> 💡</a:t>
            </a:r>
            <a:endParaRPr>
              <a:solidFill>
                <a:srgbClr val="46535B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6"/>
          <p:cNvSpPr txBox="1"/>
          <p:nvPr>
            <p:ph idx="1" type="subTitle"/>
          </p:nvPr>
        </p:nvSpPr>
        <p:spPr>
          <a:xfrm>
            <a:off x="311700" y="1103650"/>
            <a:ext cx="83397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150"/>
              <a:buChar char="●"/>
            </a:pPr>
            <a:r>
              <a:rPr lang="pt-BR" sz="2200">
                <a:solidFill>
                  <a:srgbClr val="46535B"/>
                </a:solidFill>
              </a:rPr>
              <a:t>A ideia aqui é simplesmente </a:t>
            </a:r>
            <a:r>
              <a:rPr b="1" lang="pt-BR" sz="2200">
                <a:solidFill>
                  <a:srgbClr val="46535B"/>
                </a:solidFill>
              </a:rPr>
              <a:t>escrever o que você está pensando</a:t>
            </a:r>
            <a:r>
              <a:rPr lang="pt-BR" sz="2200">
                <a:solidFill>
                  <a:srgbClr val="46535B"/>
                </a:solidFill>
              </a:rPr>
              <a:t> para conseguir resolver o problema</a:t>
            </a:r>
            <a:endParaRPr sz="2200">
              <a:solidFill>
                <a:srgbClr val="46535B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46535B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Char char="●"/>
            </a:pPr>
            <a:r>
              <a:rPr lang="pt-BR" sz="2200">
                <a:solidFill>
                  <a:srgbClr val="46535B"/>
                </a:solidFill>
              </a:rPr>
              <a:t>Isso ajuda a ter mais </a:t>
            </a:r>
            <a:r>
              <a:rPr b="1" lang="pt-BR" sz="2200">
                <a:solidFill>
                  <a:srgbClr val="46535B"/>
                </a:solidFill>
              </a:rPr>
              <a:t>clareza</a:t>
            </a:r>
            <a:r>
              <a:rPr lang="pt-BR" sz="2200">
                <a:solidFill>
                  <a:srgbClr val="46535B"/>
                </a:solidFill>
              </a:rPr>
              <a:t> do que está se passando pela sua cabeça e </a:t>
            </a:r>
            <a:r>
              <a:rPr b="1" lang="pt-BR" sz="2200">
                <a:solidFill>
                  <a:srgbClr val="46535B"/>
                </a:solidFill>
              </a:rPr>
              <a:t>registrar</a:t>
            </a:r>
            <a:r>
              <a:rPr lang="pt-BR" sz="2200">
                <a:solidFill>
                  <a:srgbClr val="46535B"/>
                </a:solidFill>
              </a:rPr>
              <a:t> esses pensamentos, o que será útil quando chegar o momento de programar</a:t>
            </a:r>
            <a:endParaRPr sz="2200">
              <a:solidFill>
                <a:srgbClr val="46535B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46535B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Char char="●"/>
            </a:pPr>
            <a:r>
              <a:rPr lang="pt-BR" sz="2200">
                <a:solidFill>
                  <a:srgbClr val="46535B"/>
                </a:solidFill>
              </a:rPr>
              <a:t>Não existe uma regra! Faça da maneira que achar melhor para você</a:t>
            </a:r>
            <a:endParaRPr sz="2200">
              <a:solidFill>
                <a:srgbClr val="46535B"/>
              </a:solidFill>
            </a:endParaRPr>
          </a:p>
        </p:txBody>
      </p:sp>
      <p:sp>
        <p:nvSpPr>
          <p:cNvPr id="158" name="Google Shape;158;p36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Descrição Textual</a:t>
            </a:r>
            <a:r>
              <a:rPr lang="pt-BR">
                <a:solidFill>
                  <a:srgbClr val="46535B"/>
                </a:solidFill>
              </a:rPr>
              <a:t> 🔧</a:t>
            </a:r>
            <a:endParaRPr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/>
          <p:nvPr>
            <p:ph idx="1" type="subTitle"/>
          </p:nvPr>
        </p:nvSpPr>
        <p:spPr>
          <a:xfrm>
            <a:off x="311700" y="1103650"/>
            <a:ext cx="83397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1. Pegar a frigideira, a carne, o tempero e o óleo. ​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2. Colocar o tempero na carne. ​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3. Acender o fogo. ​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4. Colocar a frigideira no fogo. ​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5. Colocar o óleo na frigideira. ​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6. Aguardar o aquecimento do óleo. ​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7. Colocar a carne na frigideira. ​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8. Escolher o ponto da carne. ​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9. Retirar a carne da frigideira quando esta atingir o ponto desejado. ​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10. Apagar o fogo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64" name="Google Shape;164;p37"/>
          <p:cNvSpPr txBox="1"/>
          <p:nvPr>
            <p:ph type="title"/>
          </p:nvPr>
        </p:nvSpPr>
        <p:spPr>
          <a:xfrm>
            <a:off x="20130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Exemplo - Fritar um bife</a:t>
            </a:r>
            <a:endParaRPr>
              <a:solidFill>
                <a:srgbClr val="46535B"/>
              </a:solidFill>
            </a:endParaRPr>
          </a:p>
        </p:txBody>
      </p:sp>
      <p:pic>
        <p:nvPicPr>
          <p:cNvPr id="165" name="Google Shape;1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526" y="626025"/>
            <a:ext cx="2579625" cy="29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7EE47D56C2C594F8872E534196A314B" ma:contentTypeVersion="6" ma:contentTypeDescription="Crie um novo documento." ma:contentTypeScope="" ma:versionID="acbca049080400c1036f4acadbfff50e">
  <xsd:schema xmlns:xsd="http://www.w3.org/2001/XMLSchema" xmlns:xs="http://www.w3.org/2001/XMLSchema" xmlns:p="http://schemas.microsoft.com/office/2006/metadata/properties" xmlns:ns2="3c6cef49-3010-463f-a8a6-887e8419e80d" xmlns:ns3="170e6ecf-f2e9-445e-8362-7a4af72a825c" targetNamespace="http://schemas.microsoft.com/office/2006/metadata/properties" ma:root="true" ma:fieldsID="091dea860464027d8af7dee874ee372b" ns2:_="" ns3:_="">
    <xsd:import namespace="3c6cef49-3010-463f-a8a6-887e8419e80d"/>
    <xsd:import namespace="170e6ecf-f2e9-445e-8362-7a4af72a82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6cef49-3010-463f-a8a6-887e8419e8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0e6ecf-f2e9-445e-8362-7a4af72a825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C8C59C3-F423-4D7F-BC82-D0282CE116AA}"/>
</file>

<file path=customXml/itemProps2.xml><?xml version="1.0" encoding="utf-8"?>
<ds:datastoreItem xmlns:ds="http://schemas.openxmlformats.org/officeDocument/2006/customXml" ds:itemID="{753E7D49-20EC-4E36-944C-3CCB3EA91420}"/>
</file>

<file path=customXml/itemProps3.xml><?xml version="1.0" encoding="utf-8"?>
<ds:datastoreItem xmlns:ds="http://schemas.openxmlformats.org/officeDocument/2006/customXml" ds:itemID="{DD8EAB4E-0F80-4ECA-A7EA-E0011C9A29B4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0x01010067EE47D56C2C594F8872E534196A314B</vt:lpwstr>
  </property>
</Properties>
</file>